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14"/>
  </p:notesMasterIdLst>
  <p:sldIdLst>
    <p:sldId id="258" r:id="rId4"/>
    <p:sldId id="296" r:id="rId5"/>
    <p:sldId id="308" r:id="rId6"/>
    <p:sldId id="309" r:id="rId7"/>
    <p:sldId id="297" r:id="rId8"/>
    <p:sldId id="299" r:id="rId9"/>
    <p:sldId id="300" r:id="rId10"/>
    <p:sldId id="304" r:id="rId11"/>
    <p:sldId id="311" r:id="rId12"/>
    <p:sldId id="30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780"/>
    <a:srgbClr val="2F5597"/>
    <a:srgbClr val="654668"/>
    <a:srgbClr val="99FFCC"/>
    <a:srgbClr val="FB8E6F"/>
    <a:srgbClr val="28A5C2"/>
    <a:srgbClr val="14ACA8"/>
    <a:srgbClr val="5EC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5BE4C-FCAB-4EC3-B1B9-2632C6214E6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95E6-D369-4924-86A7-2AA3812C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94CBF-8BC7-4950-A1B6-BB2B35CC008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94CBF-8BC7-4950-A1B6-BB2B35CC008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94CBF-8BC7-4950-A1B6-BB2B35CC008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0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60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1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94CBF-8BC7-4950-A1B6-BB2B35CC00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0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94CBF-8BC7-4950-A1B6-BB2B35CC008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D19E3-A3DB-47EA-9AED-3EFEAD63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F9026D-76D7-415A-8CAB-D3756D4D0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DED2E1-2E01-48AC-8F98-B2B8DAB9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F0291-36B0-4C29-B3BB-F9AFB05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DE38E-EFA9-4CCB-8664-0D526430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1CB18-D810-42B5-B671-D261C7E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BA0329-89CB-4E7D-9E2E-70BFCA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F6D7E-BF52-4C89-B5F4-10CE64F7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DBBDE-7BB8-4AC6-B661-EB674B11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49593B-7272-46F1-B490-48FA6F4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FF5810-2BFB-4F67-B0C2-AB644A15F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9195DB-DCDF-4345-AEEB-40FF4A9A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09573-62CA-4E27-B028-047DEC6D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0BA38E-78CA-4279-A153-33A6EFDB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F53EE-8CF6-4C5D-948D-A0FF429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3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D19E3-A3DB-47EA-9AED-3EFEAD63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F9026D-76D7-415A-8CAB-D3756D4D0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DED2E1-2E01-48AC-8F98-B2B8DAB9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F0291-36B0-4C29-B3BB-F9AFB05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DE38E-EFA9-4CCB-8664-0D526430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2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C1944-C6DF-4288-A36A-DEDE871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5AB38-3170-4F02-9FE3-2B91D686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48087-4237-452A-B43C-3798A58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4AF6F5-80F9-4292-85E1-D3F8A4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23609-183D-43D1-AA87-3E6DB6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8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BF21A-A5F6-4B35-90D5-3A4D41F8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AD274D-7B02-4111-B9FB-F79D16E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66AF-04A5-48F0-B7CC-1EE4ED4B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067A41-411A-436B-B900-9140AC5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BB8084-5A3E-426B-8D2E-7744DBF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1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74879-6533-42A3-A8F6-1220DB1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71C38-66BF-4676-994F-34EE7E59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B31E45-560E-4C0C-A862-C66A468C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527A4D-8E21-45E5-979D-82610FAF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D9763-D567-439A-A881-7117C924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56442-AB8C-46B8-A7CA-4CD663B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7700E-A330-4861-A41F-309D525E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2053AB-F168-4648-820C-E742A85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F4455F-87B6-491A-95B2-AFFBF8DE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BE5B1A-4F26-4589-A1E2-DE3E01E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F5F39C-3E94-4C3C-8D33-F2EA1A56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15B7B-DA23-416D-91BA-AE552CBE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5560B7-64ED-42B7-819D-6D468002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3B5C1E-D407-4150-B356-0B00D70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0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3D79-FAF4-4BEF-B223-69BE29B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6D43CB-65EF-4D09-9CF7-17A988C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0D5354-0C6D-4CEF-A5EF-515CF67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F85831-5695-4FA2-966E-612E43C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7FA850-5051-4F5B-A135-2B1C742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9C7BD3-795F-4DB0-8F29-90499F0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016AB-758F-45C6-A450-9C2B2EC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4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5272E-FE94-490E-A2D0-8915D98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19361-198C-4A65-A79F-E22DDFB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A42744-9FB6-4C38-BE61-3142F3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E5AA3-C51D-410E-B01C-612A697F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41AC4C-1865-4518-B431-70E203D9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AA6053-418C-43F3-B622-7393DFEE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C1944-C6DF-4288-A36A-DEDE871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5AB38-3170-4F02-9FE3-2B91D686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48087-4237-452A-B43C-3798A58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4AF6F5-80F9-4292-85E1-D3F8A4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23609-183D-43D1-AA87-3E6DB6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8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D69B9-1B89-4DF8-AFA2-A27CAA28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215729-609E-41FA-A441-82B87C0EC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044D4D-5CBE-495C-BC0F-CAF5EA5F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2B9DE6-157F-4F41-9926-93E03C24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A8134B-B064-48D9-844F-9516ABB9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7C9E54-5783-4AD4-9E50-58C0EA5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1CB18-D810-42B5-B671-D261C7E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BA0329-89CB-4E7D-9E2E-70BFCA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F6D7E-BF52-4C89-B5F4-10CE64F7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DBBDE-7BB8-4AC6-B661-EB674B11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49593B-7272-46F1-B490-48FA6F4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FF5810-2BFB-4F67-B0C2-AB644A15F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9195DB-DCDF-4345-AEEB-40FF4A9A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09573-62CA-4E27-B028-047DEC6D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0BA38E-78CA-4279-A153-33A6EFDB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F53EE-8CF6-4C5D-948D-A0FF429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D19E3-A3DB-47EA-9AED-3EFEAD63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F9026D-76D7-415A-8CAB-D3756D4D0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DED2E1-2E01-48AC-8F98-B2B8DAB9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F0291-36B0-4C29-B3BB-F9AFB05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DE38E-EFA9-4CCB-8664-0D526430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6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C1944-C6DF-4288-A36A-DEDE871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5AB38-3170-4F02-9FE3-2B91D686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48087-4237-452A-B43C-3798A58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4AF6F5-80F9-4292-85E1-D3F8A4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23609-183D-43D1-AA87-3E6DB6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60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BF21A-A5F6-4B35-90D5-3A4D41F8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AD274D-7B02-4111-B9FB-F79D16E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66AF-04A5-48F0-B7CC-1EE4ED4B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067A41-411A-436B-B900-9140AC5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BB8084-5A3E-426B-8D2E-7744DBF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5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74879-6533-42A3-A8F6-1220DB1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71C38-66BF-4676-994F-34EE7E59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B31E45-560E-4C0C-A862-C66A468C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527A4D-8E21-45E5-979D-82610FAF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D9763-D567-439A-A881-7117C924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56442-AB8C-46B8-A7CA-4CD663B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45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7700E-A330-4861-A41F-309D525E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2053AB-F168-4648-820C-E742A85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F4455F-87B6-491A-95B2-AFFBF8DE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BE5B1A-4F26-4589-A1E2-DE3E01E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F5F39C-3E94-4C3C-8D33-F2EA1A56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15B7B-DA23-416D-91BA-AE552CBE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5560B7-64ED-42B7-819D-6D468002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3B5C1E-D407-4150-B356-0B00D70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8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3D79-FAF4-4BEF-B223-69BE29B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6D43CB-65EF-4D09-9CF7-17A988C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0D5354-0C6D-4CEF-A5EF-515CF67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F85831-5695-4FA2-966E-612E43C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87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7FA850-5051-4F5B-A135-2B1C742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9C7BD3-795F-4DB0-8F29-90499F0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016AB-758F-45C6-A450-9C2B2EC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BF21A-A5F6-4B35-90D5-3A4D41F8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AD274D-7B02-4111-B9FB-F79D16E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66AF-04A5-48F0-B7CC-1EE4ED4B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067A41-411A-436B-B900-9140AC5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BB8084-5A3E-426B-8D2E-7744DBF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1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5272E-FE94-490E-A2D0-8915D98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19361-198C-4A65-A79F-E22DDFB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A42744-9FB6-4C38-BE61-3142F3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E5AA3-C51D-410E-B01C-612A697F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41AC4C-1865-4518-B431-70E203D9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AA6053-418C-43F3-B622-7393DFEE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03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D69B9-1B89-4DF8-AFA2-A27CAA28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215729-609E-41FA-A441-82B87C0EC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044D4D-5CBE-495C-BC0F-CAF5EA5F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2B9DE6-157F-4F41-9926-93E03C24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A8134B-B064-48D9-844F-9516ABB9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7C9E54-5783-4AD4-9E50-58C0EA5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41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1CB18-D810-42B5-B671-D261C7E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BA0329-89CB-4E7D-9E2E-70BFCA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F6D7E-BF52-4C89-B5F4-10CE64F7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DBBDE-7BB8-4AC6-B661-EB674B11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49593B-7272-46F1-B490-48FA6F4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8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FF5810-2BFB-4F67-B0C2-AB644A15F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9195DB-DCDF-4345-AEEB-40FF4A9A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09573-62CA-4E27-B028-047DEC6D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0BA38E-78CA-4279-A153-33A6EFDB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F53EE-8CF6-4C5D-948D-A0FF429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9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74879-6533-42A3-A8F6-1220DB1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71C38-66BF-4676-994F-34EE7E59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B31E45-560E-4C0C-A862-C66A468C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527A4D-8E21-45E5-979D-82610FAF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D9763-D567-439A-A881-7117C924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56442-AB8C-46B8-A7CA-4CD663B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7700E-A330-4861-A41F-309D525E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2053AB-F168-4648-820C-E742A85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F4455F-87B6-491A-95B2-AFFBF8DE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BE5B1A-4F26-4589-A1E2-DE3E01E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F5F39C-3E94-4C3C-8D33-F2EA1A56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15B7B-DA23-416D-91BA-AE552CBE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5560B7-64ED-42B7-819D-6D468002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3B5C1E-D407-4150-B356-0B00D70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3D79-FAF4-4BEF-B223-69BE29B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6D43CB-65EF-4D09-9CF7-17A988C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0D5354-0C6D-4CEF-A5EF-515CF67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F85831-5695-4FA2-966E-612E43C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2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7FA850-5051-4F5B-A135-2B1C742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9C7BD3-795F-4DB0-8F29-90499F0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016AB-758F-45C6-A450-9C2B2EC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5272E-FE94-490E-A2D0-8915D98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19361-198C-4A65-A79F-E22DDFB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A42744-9FB6-4C38-BE61-3142F3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E5AA3-C51D-410E-B01C-612A697F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41AC4C-1865-4518-B431-70E203D9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AA6053-418C-43F3-B622-7393DFEE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D69B9-1B89-4DF8-AFA2-A27CAA28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215729-609E-41FA-A441-82B87C0EC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044D4D-5CBE-495C-BC0F-CAF5EA5F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2B9DE6-157F-4F41-9926-93E03C24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A8134B-B064-48D9-844F-9516ABB9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7C9E54-5783-4AD4-9E50-58C0EA5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7AFC8-021F-494E-9D00-785665A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A1C443-4AEE-40F3-9F17-06C118AA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6607FB-B9FE-49BD-938C-1BE5E86B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C88-3981-4848-8691-0914E6DD73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620CB-4804-4933-B8A8-D01C33D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EA45C3-4D2B-44F0-B4D9-2B116731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C8E-5B8A-41D6-A0D6-0E4C4A12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7AFC8-021F-494E-9D00-785665A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A1C443-4AEE-40F3-9F17-06C118AA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6607FB-B9FE-49BD-938C-1BE5E86B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620CB-4804-4933-B8A8-D01C33D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EA45C3-4D2B-44F0-B4D9-2B116731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7AFC8-021F-494E-9D00-785665A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A1C443-4AEE-40F3-9F17-06C118AA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6607FB-B9FE-49BD-938C-1BE5E86B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C88-3981-4848-8691-0914E6DD73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620CB-4804-4933-B8A8-D01C33D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EA45C3-4D2B-44F0-B4D9-2B116731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C8E-5B8A-41D6-A0D6-0E4C4A12F3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iro86.ru/index.php/meropriyatiya/konkursi/1614-regionalnyj-konkurs-modelej-nastavnichestva-pedagogicheskikh-rabotnikov-obrazovatelnykh-organizatsij-khanty-mansijskogo-avtonomnogo-okruga-yugry-s-26-oktyabrya-po-18-noyabrya-2022-goda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hyperlink" Target="https://edu-nv.ru/nastavnichestvo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Relationship Id="rId6" Type="http://schemas.openxmlformats.org/officeDocument/2006/relationships/hyperlink" Target="https://iro86.ru/index.php/component/k2/item/18646-normativnoe-obespechenie-sistemy-nastavnichestva" TargetMode="External"/><Relationship Id="rId5" Type="http://schemas.openxmlformats.org/officeDocument/2006/relationships/hyperlink" Target="https://edu-nv.ru/nastavnichestvo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A2D29D8-0B61-4009-BC86-8D085660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2" y="898634"/>
            <a:ext cx="5849007" cy="264860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/>
              </a:rPr>
              <a:t>Муниципальная</a:t>
            </a:r>
            <a:br>
              <a:rPr lang="ru-RU" sz="4000" b="1" dirty="0" smtClean="0">
                <a:solidFill>
                  <a:srgbClr val="002060"/>
                </a:solidFill>
                <a:latin typeface="Calibri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/>
              </a:rPr>
              <a:t>системы наставничества педагогических работников </a:t>
            </a:r>
            <a:r>
              <a:rPr lang="ru-RU" sz="4000" b="1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/>
              </a:rPr>
            </a:br>
            <a:endParaRPr lang="ru-RU" sz="4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xmlns="" id="{44B045C9-687D-4B23-AC39-E3A42172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68" y="0"/>
            <a:ext cx="1883231" cy="10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3FC593-99DF-44B6-8D47-9084EC8EC9D4}"/>
              </a:ext>
            </a:extLst>
          </p:cNvPr>
          <p:cNvSpPr txBox="1"/>
          <p:nvPr/>
        </p:nvSpPr>
        <p:spPr>
          <a:xfrm>
            <a:off x="96982" y="6273625"/>
            <a:ext cx="523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г. Нижневартовск - 2023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D65107-EB8B-4DBF-A7BF-9A39C85CDD54}"/>
              </a:ext>
            </a:extLst>
          </p:cNvPr>
          <p:cNvSpPr txBox="1"/>
          <p:nvPr/>
        </p:nvSpPr>
        <p:spPr>
          <a:xfrm>
            <a:off x="417023" y="4965240"/>
            <a:ext cx="454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Марченко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Светлана Валентиновна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</a:rPr>
              <a:t>методист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МАУ г.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Нижневартовска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«ЦРО»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7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xmlns="" id="{88C52A80-C9EE-4177-B106-5C7B2C10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68" y="0"/>
            <a:ext cx="1883231" cy="10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51B5E8-7CF3-46E2-A55F-201BDFDC5A22}"/>
              </a:ext>
            </a:extLst>
          </p:cNvPr>
          <p:cNvSpPr txBox="1"/>
          <p:nvPr/>
        </p:nvSpPr>
        <p:spPr>
          <a:xfrm>
            <a:off x="201561" y="1781315"/>
            <a:ext cx="6017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Муниципальная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система </a:t>
            </a:r>
            <a:r>
              <a:rPr lang="ru-RU" sz="3600" b="1" dirty="0">
                <a:solidFill>
                  <a:srgbClr val="002060"/>
                </a:solidFill>
              </a:rPr>
              <a:t>наставничества педагогических работников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D65107-EB8B-4DBF-A7BF-9A39C85CDD54}"/>
              </a:ext>
            </a:extLst>
          </p:cNvPr>
          <p:cNvSpPr txBox="1"/>
          <p:nvPr/>
        </p:nvSpPr>
        <p:spPr>
          <a:xfrm>
            <a:off x="201561" y="5380739"/>
            <a:ext cx="481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1600" b="1" dirty="0">
                <a:solidFill>
                  <a:srgbClr val="002060"/>
                </a:solidFill>
              </a:rPr>
              <a:t>Марченко Светлана Валентиновна, </a:t>
            </a:r>
            <a:r>
              <a:rPr lang="ru-RU" sz="1600" b="1" dirty="0" smtClean="0">
                <a:solidFill>
                  <a:srgbClr val="002060"/>
                </a:solidFill>
              </a:rPr>
              <a:t>методист  </a:t>
            </a:r>
            <a:endParaRPr lang="ru-RU" sz="1600" b="1" dirty="0">
              <a:solidFill>
                <a:srgbClr val="002060"/>
              </a:solidFill>
            </a:endParaRPr>
          </a:p>
          <a:p>
            <a:pPr lvl="0" algn="r">
              <a:defRPr/>
            </a:pPr>
            <a:r>
              <a:rPr lang="ru-RU" sz="1600" b="1" dirty="0">
                <a:solidFill>
                  <a:srgbClr val="002060"/>
                </a:solidFill>
              </a:rPr>
              <a:t>МАУ г. Нижневартовска «ЦРО» </a:t>
            </a:r>
          </a:p>
        </p:txBody>
      </p:sp>
    </p:spTree>
    <p:extLst>
      <p:ext uri="{BB962C8B-B14F-4D97-AF65-F5344CB8AC3E}">
        <p14:creationId xmlns:p14="http://schemas.microsoft.com/office/powerpoint/2010/main" val="91551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4678CC-C50D-4E03-887E-74050933D2E1}"/>
              </a:ext>
            </a:extLst>
          </p:cNvPr>
          <p:cNvSpPr txBox="1"/>
          <p:nvPr/>
        </p:nvSpPr>
        <p:spPr>
          <a:xfrm>
            <a:off x="817419" y="1248158"/>
            <a:ext cx="10820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Распоряжение Правительства Российской Федерации от 31 декабря 2019 года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3273-р (в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редакции от 20 августа 2021 года)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Министерства просвещения Российской Федерации от 21 декабря 2021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года 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АЗ-1128/08, общероссийского Профессионального союза работников народного образования и науки Российской Федерации от 21 декабря 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657 (методические рекомендации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разработке и внедрению системы (целевой модели) наставничества педагогических работников в образовательных организациях для учета и использования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работе)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Приказ Департамента образования и науки Ханты-Мансийского автономного округа-Югры от 23.03.2022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№ 10-П-411 «О внедрении и реализации системы (целевой модели) наставничества педагогических работников в образовательных организациях Ханты-Мансийского автономного округа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Югры»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Приказ департамента образования администрации города Нижневартовска от 30.03.2022 №237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реализации системы (целевой модели) наставничества в сфере общего образования»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578B09-DAF3-4707-A740-EAFCF32A0651}"/>
              </a:ext>
            </a:extLst>
          </p:cNvPr>
          <p:cNvSpPr txBox="1"/>
          <p:nvPr/>
        </p:nvSpPr>
        <p:spPr>
          <a:xfrm>
            <a:off x="914399" y="663383"/>
            <a:ext cx="10723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Нормативное обоснование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785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4678CC-C50D-4E03-887E-74050933D2E1}"/>
              </a:ext>
            </a:extLst>
          </p:cNvPr>
          <p:cNvSpPr txBox="1"/>
          <p:nvPr/>
        </p:nvSpPr>
        <p:spPr>
          <a:xfrm>
            <a:off x="817419" y="1248158"/>
            <a:ext cx="108204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</a:rPr>
              <a:t>«РЕГИОНАЛЬНЫЙ </a:t>
            </a:r>
            <a:r>
              <a:rPr lang="ru-RU" sz="2400" b="1" dirty="0">
                <a:solidFill>
                  <a:srgbClr val="70AD47">
                    <a:lumMod val="75000"/>
                  </a:srgbClr>
                </a:solidFill>
              </a:rPr>
              <a:t>КОНКУРС МОДЕЛЕЙ НАСТАВНИЧЕСТВА ПЕДАГОГИЧЕСКИХ РАБОТНИКОВ ОБРАЗОВАТЕЛЬНЫХ ОРГАНИЗАЦИЙ ХАНТЫ-МАНСИЙСКОГО АВТОНОМНОГО ОКРУГА –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</a:rPr>
              <a:t>ЮГРЫ»  </a:t>
            </a:r>
          </a:p>
          <a:p>
            <a:pPr lvl="0" algn="ctr"/>
            <a:endParaRPr lang="ru-RU" sz="2400" b="1" dirty="0">
              <a:solidFill>
                <a:srgbClr val="70AD47">
                  <a:lumMod val="75000"/>
                </a:srgb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 конкурса: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выявление и распространение передового практического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опыта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 педагогических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работников</a:t>
            </a:r>
          </a:p>
          <a:p>
            <a:pPr lvl="0" algn="ctr"/>
            <a:r>
              <a:rPr lang="ru-RU" sz="2400" b="1" dirty="0">
                <a:solidFill>
                  <a:srgbClr val="70AD47">
                    <a:lumMod val="75000"/>
                  </a:srgbClr>
                </a:solidFill>
              </a:rPr>
              <a:t>ссылка на конкурс 2022 года:</a:t>
            </a:r>
          </a:p>
          <a:p>
            <a:pPr lvl="0" algn="ctr"/>
            <a:endParaRPr lang="ru-RU" sz="2400" b="1" dirty="0">
              <a:solidFill>
                <a:srgbClr val="70AD47">
                  <a:lumMod val="75000"/>
                </a:srgbClr>
              </a:solidFill>
            </a:endParaRPr>
          </a:p>
          <a:p>
            <a:pPr lvl="0"/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Calibri" pitchFamily="34" charset="0"/>
                <a:cs typeface="Calibri" pitchFamily="34" charset="0"/>
                <a:hlinkClick r:id="rId5"/>
              </a:rPr>
              <a:t>https://iro86.ru/index.php/meropriyatiya/konkursi/1614-regionalnyj-konkurs-modelej-nastavnichestva-pedagogicheskikh-rabotnikov-obrazovatelnykh-organizatsij-khanty-mansijskogo-avtonomnogo-okruga-yugry-s-26-oktyabrya-po-18-noyabrya-2022-goda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00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4678CC-C50D-4E03-887E-74050933D2E1}"/>
              </a:ext>
            </a:extLst>
          </p:cNvPr>
          <p:cNvSpPr txBox="1"/>
          <p:nvPr/>
        </p:nvSpPr>
        <p:spPr>
          <a:xfrm>
            <a:off x="804041" y="1353335"/>
            <a:ext cx="10917621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4472C4">
                    <a:lumMod val="75000"/>
                  </a:srgbClr>
                </a:solidFill>
              </a:rPr>
              <a:t>Наставничество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 – универсальная технология передачи опыта, знаний, формирования навыков, компетенций, </a:t>
            </a:r>
            <a:r>
              <a:rPr lang="ru-RU" sz="1700" dirty="0" err="1">
                <a:solidFill>
                  <a:srgbClr val="4472C4">
                    <a:lumMod val="75000"/>
                  </a:srgbClr>
                </a:solidFill>
              </a:rPr>
              <a:t>метакомпетенций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 и ценностей через неформальное </a:t>
            </a:r>
            <a:r>
              <a:rPr lang="ru-RU" sz="1700" dirty="0" err="1">
                <a:solidFill>
                  <a:srgbClr val="4472C4">
                    <a:lumMod val="75000"/>
                  </a:srgbClr>
                </a:solidFill>
              </a:rPr>
              <a:t>взаимообогащающее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 общение, основанное на доверии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и партнерстве</a:t>
            </a:r>
            <a:endParaRPr lang="ru-RU" sz="1700" dirty="0">
              <a:solidFill>
                <a:srgbClr val="4472C4">
                  <a:lumMod val="75000"/>
                </a:srgb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4472C4">
                    <a:lumMod val="75000"/>
                  </a:srgbClr>
                </a:solidFill>
              </a:rPr>
              <a:t>Система </a:t>
            </a:r>
            <a:r>
              <a:rPr lang="ru-RU" sz="1700" b="1" dirty="0" smtClean="0">
                <a:solidFill>
                  <a:srgbClr val="4472C4">
                    <a:lumMod val="75000"/>
                  </a:srgbClr>
                </a:solidFill>
              </a:rPr>
              <a:t>наставничества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– система условий, ресурсов и процессов, необходимых для реализации программ наставничества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в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образовательных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организациях</a:t>
            </a:r>
            <a:endParaRPr lang="ru-RU" sz="1700" dirty="0">
              <a:solidFill>
                <a:srgbClr val="4472C4">
                  <a:lumMod val="75000"/>
                </a:srgb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4472C4">
                    <a:lumMod val="75000"/>
                  </a:srgbClr>
                </a:solidFill>
              </a:rPr>
              <a:t>Наставник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– участник персонализированной программы наставничества, имеющий успешный опыт в достижении жизненного,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личностного и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профессионального результата, готовый и способный организовать индивидуальную траекторию развития наставляемого, также обладающий опытом и навыками, необходимыми для стимуляции и поддержки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процессов</a:t>
            </a:r>
            <a:endParaRPr lang="ru-RU" sz="1700" dirty="0">
              <a:solidFill>
                <a:srgbClr val="4472C4">
                  <a:lumMod val="75000"/>
                </a:srgb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4472C4">
                    <a:lumMod val="75000"/>
                  </a:srgbClr>
                </a:solidFill>
              </a:rPr>
              <a:t>Наставляемый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 – участник персонализированной программы наставничества, который через взаимодействие с наставником и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при его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помощи и поддержке приобретает новый опыт, развивает необходимые навыки и компетенции. Наставляемый является активным субъектом собственного непрерывного личностного, профессионального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роста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4472C4">
                    <a:lumMod val="75000"/>
                  </a:srgbClr>
                </a:solidFill>
              </a:rPr>
              <a:t>Персонализированная программа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</a:rPr>
              <a:t>– краткосрочная персонализированная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</a:rPr>
              <a:t>программа  (от 3 месяцев до 1 года), включающая описание форм и видов наставничества, участников наставнической деятельности, направления наставнической деятельности и перечень мероприятий, нацеленных на устранение выявленных профессиональных затруднений наставляемого и на поддержку его сильных сторон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578B09-DAF3-4707-A740-EAFCF32A0651}"/>
              </a:ext>
            </a:extLst>
          </p:cNvPr>
          <p:cNvSpPr txBox="1"/>
          <p:nvPr/>
        </p:nvSpPr>
        <p:spPr>
          <a:xfrm>
            <a:off x="717331" y="623969"/>
            <a:ext cx="11288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ea typeface="Calibri"/>
                <a:cs typeface="Times New Roman"/>
              </a:rPr>
              <a:t>Методологические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ea typeface="Calibri"/>
                <a:cs typeface="Times New Roman"/>
              </a:rPr>
              <a:t>основы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ea typeface="Calibri"/>
                <a:cs typeface="Times New Roman"/>
              </a:rPr>
              <a:t>системы (целевой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ea typeface="Calibri"/>
                <a:cs typeface="Times New Roman"/>
              </a:rPr>
              <a:t>модели) наставничества</a:t>
            </a:r>
            <a:endParaRPr lang="ru-RU" sz="2800" b="1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8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120829-72E4-4D99-97CA-1AE51FF93BA2}"/>
              </a:ext>
            </a:extLst>
          </p:cNvPr>
          <p:cNvSpPr txBox="1"/>
          <p:nvPr/>
        </p:nvSpPr>
        <p:spPr>
          <a:xfrm>
            <a:off x="775855" y="547166"/>
            <a:ext cx="1094509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Подпрограмма  «Наставничество молодых педагогов» </a:t>
            </a:r>
          </a:p>
          <a:p>
            <a:pPr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Форма наставничества «педагог-педагог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indent="450215"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Цель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такой формы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наставничества – успешное закрепление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 месте работы или в должности педагога молодого специалиста, повышение его профессионального потенциала и уровня, а также создание комфортной профессиональной среды внутри учебного заведения, позволяющей реализовывать актуальные педагогические задачи на высоком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уровне.</a:t>
            </a:r>
          </a:p>
          <a:p>
            <a:pPr lvl="0" indent="450215" algn="just"/>
            <a:endParaRPr lang="ru-RU" sz="1800" dirty="0" smtClean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lvl="0" indent="450215"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Ожидаемый результат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результатом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правильной организации работы наставников будет высокий уровень включенности молодых специалистов в педагогическую работу, культурную жизнь образовательной организации, усиление уверенности в собственных силах и развитие личного, творческого и педагогического потенциала. Это окажет положительное влияние на уровень образовательной подготовки и психологический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климат. Педагоги-наставляемые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получат необходимые для данного периода профессиональной реализации компетенции, профессиональные советы и рекомендации, а также стимул и ресурс для комфортного становления и развития внутри организации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lvl="0" indent="450215" algn="just"/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2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8CA2E-25DD-4087-B5CB-FA9C8F241355}"/>
              </a:ext>
            </a:extLst>
          </p:cNvPr>
          <p:cNvSpPr txBox="1"/>
          <p:nvPr/>
        </p:nvSpPr>
        <p:spPr>
          <a:xfrm>
            <a:off x="0" y="709044"/>
            <a:ext cx="121236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215" algn="ctr">
              <a:defRPr/>
            </a:pP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Механизм реализации на муниципальном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и институциональном уровнях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2D5FA0-28EA-418F-A150-4357E0076E9D}"/>
              </a:ext>
            </a:extLst>
          </p:cNvPr>
          <p:cNvSpPr txBox="1"/>
          <p:nvPr/>
        </p:nvSpPr>
        <p:spPr>
          <a:xfrm>
            <a:off x="260130" y="1448280"/>
            <a:ext cx="114851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Раздел </a:t>
            </a:r>
            <a:r>
              <a:rPr lang="ru-RU" sz="2000" b="1" dirty="0" smtClean="0">
                <a:solidFill>
                  <a:srgbClr val="002060"/>
                </a:solidFill>
              </a:rPr>
              <a:t>1 «Нормативно-правовые акты</a:t>
            </a:r>
            <a:r>
              <a:rPr lang="ru-RU" sz="2000" b="1" dirty="0" smtClean="0">
                <a:solidFill>
                  <a:srgbClr val="002060"/>
                </a:solidFill>
              </a:rPr>
              <a:t>»: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азработка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дорожных карт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программ; создание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наполнение и обновление раздела «Развитие наставничества» на сайтах образовательных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ежегодный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эффективности системы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наставничества; мониторинг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эффективности мер и управленческих решений по внедрению программы развития системы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наставничества; организация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мониторинга наличия пакета локальных актов по развитию системы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just" fontAlgn="t">
              <a:buSzPts val="2000"/>
            </a:pPr>
            <a:r>
              <a:rPr lang="ru-RU" sz="2000" b="1" dirty="0">
                <a:solidFill>
                  <a:srgbClr val="002060"/>
                </a:solidFill>
              </a:rPr>
              <a:t>Раздел </a:t>
            </a:r>
            <a:r>
              <a:rPr lang="ru-RU" sz="2000" b="1" dirty="0" smtClean="0">
                <a:solidFill>
                  <a:srgbClr val="002060"/>
                </a:solidFill>
              </a:rPr>
              <a:t>2 «Информационно-коммуникативное пространство</a:t>
            </a:r>
            <a:r>
              <a:rPr lang="ru-RU" sz="2000" b="1" dirty="0" smtClean="0">
                <a:solidFill>
                  <a:srgbClr val="002060"/>
                </a:solidFill>
              </a:rPr>
              <a:t>»: </a:t>
            </a:r>
            <a:r>
              <a:rPr lang="ru-RU" dirty="0" smtClean="0">
                <a:solidFill>
                  <a:srgbClr val="2F5597"/>
                </a:solidFill>
              </a:rPr>
              <a:t>в</a:t>
            </a:r>
            <a:r>
              <a:rPr lang="ru-RU" dirty="0" smtClean="0">
                <a:solidFill>
                  <a:srgbClr val="2F5597"/>
                </a:solidFill>
              </a:rPr>
              <a:t>едение </a:t>
            </a:r>
            <a:r>
              <a:rPr lang="ru-RU" dirty="0">
                <a:solidFill>
                  <a:srgbClr val="2F5597"/>
                </a:solidFill>
              </a:rPr>
              <a:t>реестра программ </a:t>
            </a:r>
            <a:r>
              <a:rPr lang="ru-RU" dirty="0" smtClean="0">
                <a:solidFill>
                  <a:srgbClr val="2F5597"/>
                </a:solidFill>
              </a:rPr>
              <a:t>наставничества; </a:t>
            </a:r>
            <a:r>
              <a:rPr lang="ru-RU" b="1" i="1" dirty="0">
                <a:solidFill>
                  <a:srgbClr val="2F5597"/>
                </a:solidFill>
              </a:rPr>
              <a:t>ф</a:t>
            </a:r>
            <a:r>
              <a:rPr lang="ru-RU" b="1" i="1" dirty="0" smtClean="0">
                <a:solidFill>
                  <a:srgbClr val="2F5597"/>
                </a:solidFill>
              </a:rPr>
              <a:t>ормирование </a:t>
            </a:r>
            <a:r>
              <a:rPr lang="ru-RU" b="1" i="1" dirty="0">
                <a:solidFill>
                  <a:srgbClr val="2F5597"/>
                </a:solidFill>
              </a:rPr>
              <a:t>единой информационной базы </a:t>
            </a:r>
            <a:r>
              <a:rPr lang="ru-RU" b="1" i="1" dirty="0" smtClean="0">
                <a:solidFill>
                  <a:srgbClr val="2F5597"/>
                </a:solidFill>
              </a:rPr>
              <a:t>наставников</a:t>
            </a:r>
            <a:r>
              <a:rPr lang="ru-RU" dirty="0" smtClean="0">
                <a:solidFill>
                  <a:srgbClr val="2F5597"/>
                </a:solidFill>
              </a:rPr>
              <a:t>; создание </a:t>
            </a:r>
            <a:r>
              <a:rPr lang="ru-RU" dirty="0">
                <a:solidFill>
                  <a:srgbClr val="2F5597"/>
                </a:solidFill>
              </a:rPr>
              <a:t>на Портале системы образования раздела по информационной поддержке целевой модели </a:t>
            </a:r>
            <a:r>
              <a:rPr lang="ru-RU" dirty="0" smtClean="0">
                <a:solidFill>
                  <a:srgbClr val="2F5597"/>
                </a:solidFill>
              </a:rPr>
              <a:t>наставничества; информационное </a:t>
            </a:r>
            <a:r>
              <a:rPr lang="ru-RU" dirty="0">
                <a:solidFill>
                  <a:srgbClr val="2F5597"/>
                </a:solidFill>
              </a:rPr>
              <a:t>освещение внедрения целевой модели </a:t>
            </a:r>
            <a:r>
              <a:rPr lang="ru-RU" dirty="0" smtClean="0">
                <a:solidFill>
                  <a:srgbClr val="2F5597"/>
                </a:solidFill>
              </a:rPr>
              <a:t>наставничества</a:t>
            </a:r>
            <a:endParaRPr lang="ru-RU" dirty="0">
              <a:latin typeface="Arial"/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algn="just" fontAlgn="t">
              <a:buSzPts val="2000"/>
            </a:pPr>
            <a:r>
              <a:rPr lang="ru-RU" sz="2000" b="1" dirty="0">
                <a:solidFill>
                  <a:srgbClr val="002060"/>
                </a:solidFill>
              </a:rPr>
              <a:t>Раздел </a:t>
            </a:r>
            <a:r>
              <a:rPr lang="ru-RU" sz="2000" b="1" dirty="0" smtClean="0">
                <a:solidFill>
                  <a:srgbClr val="002060"/>
                </a:solidFill>
              </a:rPr>
              <a:t>3 «Лучшие практики</a:t>
            </a:r>
            <a:r>
              <a:rPr lang="ru-RU" sz="2000" b="1" dirty="0" smtClean="0">
                <a:solidFill>
                  <a:srgbClr val="002060"/>
                </a:solidFill>
              </a:rPr>
              <a:t>»: </a:t>
            </a:r>
            <a:r>
              <a:rPr lang="ru-RU" dirty="0" smtClean="0">
                <a:solidFill>
                  <a:srgbClr val="2F5597"/>
                </a:solidFill>
              </a:rPr>
              <a:t>о</a:t>
            </a:r>
            <a:r>
              <a:rPr lang="ru-RU" dirty="0" smtClean="0">
                <a:solidFill>
                  <a:srgbClr val="2F5597"/>
                </a:solidFill>
                <a:ea typeface="Times New Roman"/>
              </a:rPr>
              <a:t>рганизация </a:t>
            </a:r>
            <a:r>
              <a:rPr lang="ru-RU" dirty="0">
                <a:solidFill>
                  <a:srgbClr val="2F5597"/>
                </a:solidFill>
                <a:ea typeface="Times New Roman"/>
              </a:rPr>
              <a:t>и проведение муниципального </a:t>
            </a:r>
            <a:r>
              <a:rPr lang="ru-RU" dirty="0" smtClean="0">
                <a:solidFill>
                  <a:srgbClr val="2F5597"/>
                </a:solidFill>
                <a:ea typeface="Times New Roman"/>
              </a:rPr>
              <a:t>тематического форума; создание </a:t>
            </a:r>
            <a:r>
              <a:rPr lang="ru-RU" dirty="0">
                <a:solidFill>
                  <a:srgbClr val="2F5597"/>
                </a:solidFill>
                <a:ea typeface="Times New Roman"/>
              </a:rPr>
              <a:t>системы адресной методической поддержки педагогов-наставников в формате методических семинаров, </a:t>
            </a:r>
            <a:r>
              <a:rPr lang="ru-RU" dirty="0" err="1">
                <a:solidFill>
                  <a:srgbClr val="2F5597"/>
                </a:solidFill>
                <a:ea typeface="Times New Roman"/>
              </a:rPr>
              <a:t>вебинаров</a:t>
            </a:r>
            <a:r>
              <a:rPr lang="ru-RU" dirty="0">
                <a:solidFill>
                  <a:srgbClr val="2F5597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2F5597"/>
                </a:solidFill>
                <a:ea typeface="Times New Roman"/>
              </a:rPr>
              <a:t>тьюторского</a:t>
            </a:r>
            <a:r>
              <a:rPr lang="ru-RU" dirty="0">
                <a:solidFill>
                  <a:srgbClr val="2F5597"/>
                </a:solidFill>
                <a:ea typeface="Times New Roman"/>
              </a:rPr>
              <a:t> </a:t>
            </a:r>
            <a:r>
              <a:rPr lang="ru-RU" dirty="0" smtClean="0">
                <a:solidFill>
                  <a:srgbClr val="2F5597"/>
                </a:solidFill>
                <a:ea typeface="Times New Roman"/>
              </a:rPr>
              <a:t>сопровождения; организация </a:t>
            </a:r>
            <a:r>
              <a:rPr lang="ru-RU" dirty="0">
                <a:solidFill>
                  <a:srgbClr val="2F5597"/>
                </a:solidFill>
                <a:ea typeface="Times New Roman"/>
              </a:rPr>
              <a:t>и проведение профессиональных конкурсов для педагогов-наставников, наставляемых</a:t>
            </a:r>
            <a:endParaRPr lang="ru-RU" dirty="0">
              <a:latin typeface="Arial"/>
            </a:endParaRPr>
          </a:p>
          <a:p>
            <a:pPr lvl="0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8CA2E-25DD-4087-B5CB-FA9C8F241355}"/>
              </a:ext>
            </a:extLst>
          </p:cNvPr>
          <p:cNvSpPr txBox="1"/>
          <p:nvPr/>
        </p:nvSpPr>
        <p:spPr>
          <a:xfrm>
            <a:off x="651162" y="645982"/>
            <a:ext cx="10709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Показатели эффективности внедрения муниципальной системы наставничества (молодых педагогов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4C60F30-A2C3-4371-800A-2267043C1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98146"/>
              </p:ext>
            </p:extLst>
          </p:nvPr>
        </p:nvGraphicFramePr>
        <p:xfrm>
          <a:off x="831034" y="1907627"/>
          <a:ext cx="9377138" cy="1868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7138">
                  <a:extLst>
                    <a:ext uri="{9D8B030D-6E8A-4147-A177-3AD203B41FA5}">
                      <a16:colId xmlns:a16="http://schemas.microsoft.com/office/drawing/2014/main" xmlns="" val="2571623211"/>
                    </a:ext>
                  </a:extLst>
                </a:gridCol>
              </a:tblGrid>
              <a:tr h="186821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284780"/>
                          </a:solidFill>
                          <a:effectLst/>
                        </a:rPr>
                        <a:t>Доля педагогов – молодых специалистов </a:t>
                      </a:r>
                      <a:endParaRPr lang="ru-RU" sz="2400" b="0" dirty="0" smtClean="0">
                        <a:solidFill>
                          <a:srgbClr val="28478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284780"/>
                          </a:solidFill>
                          <a:effectLst/>
                        </a:rPr>
                        <a:t>(</a:t>
                      </a:r>
                      <a:r>
                        <a:rPr lang="ru-RU" sz="2400" b="0" dirty="0">
                          <a:solidFill>
                            <a:srgbClr val="284780"/>
                          </a:solidFill>
                          <a:effectLst/>
                        </a:rPr>
                        <a:t>с опытом работы от 0 до 3 лет), вошедших в программы наставничества в роли наставляемого, % </a:t>
                      </a:r>
                    </a:p>
                    <a:p>
                      <a:pPr algn="ctr"/>
                      <a:endParaRPr lang="ru-RU" sz="16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6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отношение количества педагогов – молодых специалистов, вошедших в программы наставничества в роли наставляемого, к общему количеству педагогов – молодых специалистов)</a:t>
                      </a:r>
                      <a:endParaRPr lang="ru-RU" sz="1600" b="0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5620958"/>
                  </a:ext>
                </a:extLst>
              </a:tr>
            </a:tbl>
          </a:graphicData>
        </a:graphic>
      </p:graphicFrame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xmlns="" id="{5AF4191E-4AE9-498E-B97C-2BFB05020549}"/>
              </a:ext>
            </a:extLst>
          </p:cNvPr>
          <p:cNvSpPr/>
          <p:nvPr/>
        </p:nvSpPr>
        <p:spPr>
          <a:xfrm>
            <a:off x="8726214" y="3972911"/>
            <a:ext cx="2634512" cy="1182413"/>
          </a:xfrm>
          <a:prstGeom prst="wedgeRoundRectCallout">
            <a:avLst>
              <a:gd name="adj1" fmla="val -173141"/>
              <a:gd name="adj2" fmla="val -633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2022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г. – 40%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2023 г. – 55%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2024 г. – 70%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4692A9-2565-4886-8C2E-B9B90A5A2280}"/>
              </a:ext>
            </a:extLst>
          </p:cNvPr>
          <p:cNvSpPr txBox="1"/>
          <p:nvPr/>
        </p:nvSpPr>
        <p:spPr>
          <a:xfrm>
            <a:off x="775855" y="452087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Ответственные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исполнители: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бразовательные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МАУ 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Нижневартовска «ЦРО»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500782-3095-43EC-9DDC-439C1F826311}"/>
              </a:ext>
            </a:extLst>
          </p:cNvPr>
          <p:cNvSpPr txBox="1"/>
          <p:nvPr/>
        </p:nvSpPr>
        <p:spPr>
          <a:xfrm>
            <a:off x="532921" y="959093"/>
            <a:ext cx="1118874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Банк наставников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Банк наставляемых (молодых педагогов)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документов для организации сопровождения молодых педагогов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157163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Индивидуальный маршрут (план) работы с молодыми педагогическими работниками на учебный год</a:t>
            </a:r>
          </a:p>
          <a:p>
            <a:pPr marL="285750" indent="157163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Лист реализации индивидуального маршрута (плана) молодого педагога</a:t>
            </a:r>
          </a:p>
          <a:p>
            <a:pPr marL="285750" indent="157163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Отчет по результатам проделанной работы наставника за учебный год</a:t>
            </a:r>
          </a:p>
          <a:p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Информационная поддержка реализации муниципальной системы (целевой модели) наставничества в сфере общего образования осуществляется по ссылке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edu-nv.ru/nastavnichestvo</a:t>
            </a:r>
            <a:endParaRPr lang="ru-RU" dirty="0">
              <a:ea typeface="Calibri"/>
              <a:cs typeface="Times New Roman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xmlns="" id="{4FA69C8B-1D7F-4CFF-84E2-2DBFDA703554}"/>
              </a:ext>
            </a:extLst>
          </p:cNvPr>
          <p:cNvSpPr/>
          <p:nvPr/>
        </p:nvSpPr>
        <p:spPr>
          <a:xfrm>
            <a:off x="7194809" y="1048407"/>
            <a:ext cx="2087737" cy="1050698"/>
          </a:xfrm>
          <a:prstGeom prst="wedgeRoundRectCallout">
            <a:avLst>
              <a:gd name="adj1" fmla="val -168496"/>
              <a:gd name="adj2" fmla="val 109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2021-2023  уч.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161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153F44FA-25DF-4452-854B-418D42CFB6EC}"/>
              </a:ext>
            </a:extLst>
          </p:cNvPr>
          <p:cNvSpPr/>
          <p:nvPr/>
        </p:nvSpPr>
        <p:spPr>
          <a:xfrm>
            <a:off x="9449518" y="1893921"/>
            <a:ext cx="2087737" cy="1023386"/>
          </a:xfrm>
          <a:prstGeom prst="wedgeRoundRectCallout">
            <a:avLst>
              <a:gd name="adj1" fmla="val -185086"/>
              <a:gd name="adj2" fmla="val 64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2021-2023 уч.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364 педагога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5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500782-3095-43EC-9DDC-439C1F826311}"/>
              </a:ext>
            </a:extLst>
          </p:cNvPr>
          <p:cNvSpPr txBox="1"/>
          <p:nvPr/>
        </p:nvSpPr>
        <p:spPr>
          <a:xfrm>
            <a:off x="677917" y="606972"/>
            <a:ext cx="982191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70AD47">
                  <a:lumMod val="75000"/>
                </a:srgb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ru-RU" sz="2400" b="1" u="sng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1339" y="733096"/>
            <a:ext cx="101766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/>
            <a:r>
              <a:rPr lang="ru-RU" sz="2400" b="1" dirty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Информационная поддержка реализации муниципальной системы (целевой модели)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наставничества</a:t>
            </a:r>
          </a:p>
          <a:p>
            <a:pPr lvl="0" indent="449580"/>
            <a:endParaRPr lang="ru-RU" sz="2400" b="1" dirty="0" smtClean="0">
              <a:solidFill>
                <a:srgbClr val="70AD47">
                  <a:lumMod val="75000"/>
                </a:srgb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indent="449580"/>
            <a:endParaRPr lang="ru-RU" sz="2400" b="1" dirty="0">
              <a:solidFill>
                <a:srgbClr val="70AD47">
                  <a:lumMod val="75000"/>
                </a:srgb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indent="449580"/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Портал системы образования города Нижневартовска (раздел «Наставничество»)  </a:t>
            </a:r>
          </a:p>
          <a:p>
            <a:pPr lvl="0" indent="449580" algn="ctr"/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edu-nv.ru/nastavnichestvo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indent="449580"/>
            <a:endParaRPr lang="ru-RU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indent="449580"/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indent="449580" algn="ctr"/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Официальный сайт АУ «Институт развития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образования» (раздел «</a:t>
            </a: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Передовой педагогический опыт»,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М</a:t>
            </a:r>
            <a:r>
              <a:rPr lang="ru-RU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ероприятия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(ЦНППМ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Calibri" pitchFamily="34" charset="0"/>
                <a:ea typeface="Calibri"/>
                <a:cs typeface="Calibri" pitchFamily="34" charset="0"/>
              </a:rPr>
              <a:t>)</a:t>
            </a:r>
            <a:endParaRPr lang="ru-RU" sz="2000" b="1" dirty="0">
              <a:solidFill>
                <a:srgbClr val="70AD47">
                  <a:lumMod val="75000"/>
                </a:srgb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indent="449580"/>
            <a:endParaRPr lang="ru-RU" sz="2000" b="1" dirty="0">
              <a:solidFill>
                <a:srgbClr val="70AD47">
                  <a:lumMod val="75000"/>
                </a:srgb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indent="449580" algn="ctr"/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iro86.ru/index.php/component/k2/item/18646-normativnoe-obespechenie-sistemy-nastavnichestva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indent="449580" algn="ctr"/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197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869</Words>
  <Application>Microsoft Office PowerPoint</Application>
  <PresentationFormat>Произвольный</PresentationFormat>
  <Paragraphs>97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2_Тема Office</vt:lpstr>
      <vt:lpstr>3_Тема Office</vt:lpstr>
      <vt:lpstr>   Муниципальная системы наставничества педагогических работников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 РАЗВИТИЯ ОБРАЗОВАНИЯ:  традиции, поиски, инновации</dc:title>
  <dc:creator>Ruslan Biktagirov</dc:creator>
  <cp:lastModifiedBy>Светлана Валентиновна Марченко</cp:lastModifiedBy>
  <cp:revision>233</cp:revision>
  <dcterms:created xsi:type="dcterms:W3CDTF">2021-08-09T07:56:57Z</dcterms:created>
  <dcterms:modified xsi:type="dcterms:W3CDTF">2023-02-14T10:07:27Z</dcterms:modified>
</cp:coreProperties>
</file>