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63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CD89-4AD3-4E75-A998-539E7578E0A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517A-A775-4FAE-AF45-D0CA9EDD6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77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8517A-A775-4FAE-AF45-D0CA9EDD6C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55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8517A-A775-4FAE-AF45-D0CA9EDD6C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19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BB0A4-4EE6-45CB-13E5-E0374DF3E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DA4D92-4AE5-9A77-3D95-C5E66BFEB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6A523A-4C69-8129-45FE-FD49E6FD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DF4287-1EB6-6932-638C-C99BF8C5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3FF4B6-BA88-B99F-75BE-560D8DC7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06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DECE4-94FC-1115-CAF5-0EBE1892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33EE864-0F66-9DE5-9EDF-89D296F5C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CA22B8-0CA0-D2C4-6AC3-C0C2E1D6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6FAFDF-5852-1288-272B-F868F9F7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524687-98F4-9AA8-A1B8-CE9FE5D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4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D903047-58BC-53AC-D52A-E4B27E360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A7A92E6-2EC4-CC82-2775-0D3A9222F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DA6BD9-FAB3-313A-2BE0-E558CEFF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F1D8FE-9681-26A3-9590-45295850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006F78-B4BB-CDC1-1B30-F31D80F9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543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80A42-551D-A9C9-C1BE-9227CE05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BC1939-7575-303C-EAA5-31FE0D52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868253-5489-DC93-6969-ED1248D0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E62CC9-A39F-258F-F46F-235C0801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0AD888-63D4-1908-8E03-13DF7B12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49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D3613-410E-4614-3203-9D2C4951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7A09C9-CCEB-8BC6-DEA5-7E750BA4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A88BAF-B8C2-9FA9-2AD7-9F0421D0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49BD7B-8F3B-9D5E-53CE-41A9B735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553F6-85F7-8780-5DC4-58B3CC6D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74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22D360-0ED0-C5B3-2621-F5E82DE3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ECEA0B-B476-4798-397E-184BD4014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AB8F2E-3B41-60B5-CCB5-860885983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FE7F0E-01B4-3E6E-B331-6622146A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0AC7BB-A518-EBAD-21BF-DC023722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DBA0FC-DA9D-AB17-C138-EF6EFE56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65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F504C7-252C-7858-7B55-4803E18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77A3C8-4553-9FF6-783E-7F60F00E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132276-FCF6-DE13-F485-F16382423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264C29-367A-A260-96DA-F2FE26D89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6116BB-0EBA-07D0-6598-CF74910D9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906B55D-4EF7-C325-E981-63E88779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4D7A5A9-2CD4-FD0C-F12C-3687C96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EB0B06E-AB91-37FD-2B0C-49D7FC15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56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FEF74A-CF39-AF74-8DC2-7FE4BC5B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2BA10F-6878-0235-6435-F6D9BD42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199BD2E-6296-CB8B-D502-562B1D1E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611FD5-A1B8-4A75-4F00-10239705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16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A157F41-8C38-FD1F-0322-738C0DCB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F9B3211-82AB-3869-2929-61AC6F78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2BE771D-2474-A8F8-734B-87C0EC8B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63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CC2DCA-429A-68C3-03E5-2FEF8DC3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9714AC-8605-163F-533F-BC9D2C5D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5FA0AAB-10E8-CA25-6D8A-686DB6F1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E23E2F-BDBC-7168-AD57-840BDE8C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C546A5-7870-F60F-A4FD-9749FB52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62A229-32D9-2E0B-9A4B-3CFFE671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46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891D1B-960B-E9FB-A9C1-CE8559F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A87766-CB5E-88D1-6705-82A10F1AE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5E6069-5483-FFD6-C922-07CD9D268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AE6727-F9F2-7011-4172-98584FC6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26CA02-E3BF-9115-527D-3AABFF44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B31937-A604-7316-44C3-35EC6BA7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1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21ADD3-C645-CF34-970B-D9923786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A242D2-D97E-2B0D-2F53-5CDD908AC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ABEFCE-4A54-EA5D-1464-3D868B11E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C5E8-402C-4993-8D54-EDFFA762FC1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6181BB-AF9F-424F-97B6-BBFD03CF0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2881FA-F97F-3E0F-CE5C-62FC0484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CB30-4BA6-4FBB-947C-97C7F744F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92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11.png"/><Relationship Id="rId7" Type="http://schemas.openxmlformats.org/officeDocument/2006/relationships/image" Target="../media/image41.png"/><Relationship Id="rId12" Type="http://schemas.openxmlformats.org/officeDocument/2006/relationships/image" Target="../media/image12.png"/><Relationship Id="rId17" Type="http://schemas.openxmlformats.org/officeDocument/2006/relationships/image" Target="../media/image91.png"/><Relationship Id="rId25" Type="http://schemas.openxmlformats.org/officeDocument/2006/relationships/image" Target="../media/image131.png"/><Relationship Id="rId2" Type="http://schemas.microsoft.com/office/2017/06/relationships/model3d" Target="../media/model3d1.glb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2.glb"/><Relationship Id="rId11" Type="http://schemas.openxmlformats.org/officeDocument/2006/relationships/image" Target="../media/image60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81.png"/><Relationship Id="rId23" Type="http://schemas.openxmlformats.org/officeDocument/2006/relationships/image" Target="../media/image121.png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101.png"/><Relationship Id="rId31" Type="http://schemas.openxmlformats.org/officeDocument/2006/relationships/image" Target="../media/image161.png"/><Relationship Id="rId4" Type="http://schemas.openxmlformats.org/officeDocument/2006/relationships/image" Target="../media/image8.png"/><Relationship Id="rId9" Type="http://schemas.openxmlformats.org/officeDocument/2006/relationships/image" Target="../media/image51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image" Target="../media/image141.png"/><Relationship Id="rId3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1929" y="181069"/>
            <a:ext cx="9144000" cy="7243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nstantia" pitchFamily="18" charset="0"/>
              </a:rPr>
              <a:t>Муниципальное методическое объединение заместителей заведующих, старших воспитателей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8871" y="1801906"/>
            <a:ext cx="10273553" cy="4347882"/>
          </a:xfrm>
        </p:spPr>
        <p:txBody>
          <a:bodyPr>
            <a:normAutofit fontScale="77500" lnSpcReduction="20000"/>
          </a:bodyPr>
          <a:lstStyle/>
          <a:p>
            <a:r>
              <a:rPr lang="ru-RU" sz="5800" i="1" dirty="0" smtClean="0">
                <a:latin typeface="Constantia" pitchFamily="18" charset="0"/>
                <a:cs typeface="Times New Roman" pitchFamily="18" charset="0"/>
              </a:rPr>
              <a:t>«Внедрение целевой модели наставничества педагогических работников: опыт и перспективы»</a:t>
            </a: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Гончарова Дарья Александровна,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МАДОУ г. Нижневартовска ДС №44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«Золотой ключик»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DFB1514-B8E6-545E-0099-80D61F322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032" t="22509" r="53729" b="9248"/>
          <a:stretch/>
        </p:blipFill>
        <p:spPr>
          <a:xfrm>
            <a:off x="5976590" y="715633"/>
            <a:ext cx="3175820" cy="5029454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51251FB-B6B0-9561-144B-85666145F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23" t="7885" r="20323" b="3441"/>
          <a:stretch/>
        </p:blipFill>
        <p:spPr>
          <a:xfrm>
            <a:off x="0" y="890283"/>
            <a:ext cx="5437239" cy="4384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CAC59D-FB4C-57BB-A343-C1BC459B48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734" t="24514" r="34374" b="13402"/>
          <a:stretch/>
        </p:blipFill>
        <p:spPr>
          <a:xfrm>
            <a:off x="9152410" y="1300162"/>
            <a:ext cx="3080990" cy="4257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5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69A2F0-76FD-59BE-8988-F0DC1B80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" r="6129" b="8243"/>
          <a:stretch/>
        </p:blipFill>
        <p:spPr>
          <a:xfrm>
            <a:off x="971543" y="0"/>
            <a:ext cx="1223424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3741" y="2704913"/>
            <a:ext cx="10753164" cy="1325563"/>
          </a:xfrm>
        </p:spPr>
        <p:txBody>
          <a:bodyPr>
            <a:noAutofit/>
          </a:bodyPr>
          <a:lstStyle/>
          <a:p>
            <a:pPr lvl="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НОРМАТИВНО-ПРАВОВЫЕ ДОКУМЕНТЫ: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 июля 2020 года № 474 «О национальных целях развития Российской Федерации на период до 2030 года»;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 273-ФЗ «Об образовании в Российской Федерации»;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31 декабря 2019 года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роста»;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Федерации от 25 декабря 2019 года № Р-145 «Об утверждении методологии (целевой модели) наставничества 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Распоряжение Министерства просвещения Российской Федерации от 16 декабря 2020 года № Р-174 «Об утверждении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Концепции создания единой федеральной системы научно-методического сопровождения педагогических работников и управленческих кадров»;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Письмо Общероссийского Профсоюза образования № НТ-944/08 от 11 июля 2016 года, и Министерства образования и науки Российской Федерации № 326 от 11 июля 2016 года «О мерах комплексной поддержки молодых педагогов»;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и молодежной политики Ханты-Мансийского автономного округа – Югры от 9 февраля 2021 года № 164 «Об утверждении Концепции развития системы обеспечения и сопровождения профессионального развития педагогических и руководящих работников образовательных организаций Ханты-Мансийского автономного округа – Югры и регионального плана мероприятий («дорожная карта»)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ее реализации на 2021-2024 гг.».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73AE8E7-4E1F-82C0-4F94-7758ACC7E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0" t="2215" r="2000" b="3363"/>
          <a:stretch/>
        </p:blipFill>
        <p:spPr>
          <a:xfrm>
            <a:off x="1228481" y="643467"/>
            <a:ext cx="4011163" cy="5571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FB1514-B8E6-545E-0099-80D61F322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032" t="22509" r="53729" b="9248"/>
          <a:stretch/>
        </p:blipFill>
        <p:spPr>
          <a:xfrm>
            <a:off x="5671790" y="455657"/>
            <a:ext cx="3175820" cy="5029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CAC59D-FB4C-57BB-A343-C1BC459B48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734" t="24514" r="34374" b="13402"/>
          <a:stretch/>
        </p:blipFill>
        <p:spPr>
          <a:xfrm>
            <a:off x="7906316" y="2089056"/>
            <a:ext cx="3080990" cy="4257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8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5" y="2761962"/>
            <a:ext cx="11124431" cy="1285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целевая модель наставничества?</a:t>
            </a:r>
          </a:p>
        </p:txBody>
      </p:sp>
    </p:spTree>
    <p:extLst>
      <p:ext uri="{BB962C8B-B14F-4D97-AF65-F5344CB8AC3E}">
        <p14:creationId xmlns="" xmlns:p14="http://schemas.microsoft.com/office/powerpoint/2010/main" val="14044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xmlns="" id="{2F3661E0-BD84-919D-4C45-CA1E3DDF468D}"/>
              </a:ext>
            </a:extLst>
          </p:cNvPr>
          <p:cNvSpPr/>
          <p:nvPr/>
        </p:nvSpPr>
        <p:spPr>
          <a:xfrm>
            <a:off x="5267662" y="5953631"/>
            <a:ext cx="1630813" cy="76522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xmlns="" id="{44B037DA-D0D2-FCB0-C1D8-75EA9BD51968}"/>
              </a:ext>
            </a:extLst>
          </p:cNvPr>
          <p:cNvSpPr/>
          <p:nvPr/>
        </p:nvSpPr>
        <p:spPr>
          <a:xfrm>
            <a:off x="3348809" y="5946011"/>
            <a:ext cx="1728942" cy="78154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55">
            <a:extLst>
              <a:ext uri="{FF2B5EF4-FFF2-40B4-BE49-F238E27FC236}">
                <a16:creationId xmlns:a16="http://schemas.microsoft.com/office/drawing/2014/main" xmlns="" id="{7EE09DFB-825C-3BB2-65D1-236FC71394AE}"/>
              </a:ext>
            </a:extLst>
          </p:cNvPr>
          <p:cNvSpPr>
            <a:spLocks noGrp="1"/>
          </p:cNvSpPr>
          <p:nvPr/>
        </p:nvSpPr>
        <p:spPr>
          <a:xfrm>
            <a:off x="2010260" y="-250578"/>
            <a:ext cx="9049320" cy="892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solidFill>
                  <a:srgbClr val="950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МОДЕЛЬ ЭТАПОВ РЕАЛИЗАЦИИ ПРОГРАММЫ НАСТАВНИЧЕСТВА </a:t>
            </a:r>
            <a:r>
              <a:rPr lang="ru-RU" sz="1200" b="1" dirty="0">
                <a:solidFill>
                  <a:srgbClr val="950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950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950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МАДОУ Г.НИЖНЕВАРТОВСКА ДЕТСКИЙ САД №44 «ЗОЛОТОЙ КЛЮЧИК»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Трехмерная модель 3" descr="Трехгранный трапецоэдр красный">
                <a:extLst>
                  <a:ext uri="{FF2B5EF4-FFF2-40B4-BE49-F238E27FC236}">
                    <a16:creationId xmlns:a16="http://schemas.microsoft.com/office/drawing/2014/main" id="{AFF2569B-46ED-85F5-B8E0-BF735C6EE3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9533399"/>
                  </p:ext>
                </p:extLst>
              </p:nvPr>
            </p:nvGraphicFramePr>
            <p:xfrm rot="5400000">
              <a:off x="236243" y="594486"/>
              <a:ext cx="1251206" cy="2482550"/>
            </p:xfrm>
            <a:graphic>
              <a:graphicData uri="http://schemas.microsoft.com/office/drawing/2017/model3d">
                <am3d:model3d r:embed="rId2">
                  <am3d:spPr>
                    <a:xfrm rot="5400000">
                      <a:off x="0" y="0"/>
                      <a:ext cx="1251206" cy="2482550"/>
                    </a:xfrm>
                    <a:prstGeom prst="rect">
                      <a:avLst/>
                    </a:prstGeom>
                  </am3d:spPr>
                  <am3d:camera>
                    <am3d:pos x="0" y="0" z="5559289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641" d="1000000"/>
                    <am3d:preTrans dx="-3196" dy="-18000000" dz="26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 ay="18000000" az="162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8797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Трехгранный трапецоэдр красный">
                <a:extLst>
                  <a:ext uri="{FF2B5EF4-FFF2-40B4-BE49-F238E27FC236}">
                    <a16:creationId xmlns:a16="http://schemas.microsoft.com/office/drawing/2014/main" xmlns="" id="{AFF2569B-46ED-85F5-B8E0-BF735C6EE3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236243" y="594486"/>
                <a:ext cx="1251206" cy="248255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0C21CE-39EE-5D55-05A5-B214F040E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5400000">
            <a:off x="263436" y="3371792"/>
            <a:ext cx="1183272" cy="2482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19FC45-3905-8614-4E03-EA0107727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55084" y="1925407"/>
            <a:ext cx="1188664" cy="2493861"/>
          </a:xfrm>
          <a:prstGeom prst="rect">
            <a:avLst/>
          </a:prstGeom>
        </p:spPr>
      </p:pic>
      <p:sp>
        <p:nvSpPr>
          <p:cNvPr id="9" name="Прямоугольник: один усеченный угол 8">
            <a:extLst>
              <a:ext uri="{FF2B5EF4-FFF2-40B4-BE49-F238E27FC236}">
                <a16:creationId xmlns:a16="http://schemas.microsoft.com/office/drawing/2014/main" xmlns="" id="{EF33FBA4-BF39-2DC7-E24D-950F1733F08D}"/>
              </a:ext>
            </a:extLst>
          </p:cNvPr>
          <p:cNvSpPr/>
          <p:nvPr/>
        </p:nvSpPr>
        <p:spPr>
          <a:xfrm>
            <a:off x="2366906" y="1286356"/>
            <a:ext cx="1807004" cy="855846"/>
          </a:xfrm>
          <a:prstGeom prst="snip1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3" name="Прямоугольник: один усеченный угол 32">
            <a:extLst>
              <a:ext uri="{FF2B5EF4-FFF2-40B4-BE49-F238E27FC236}">
                <a16:creationId xmlns:a16="http://schemas.microsoft.com/office/drawing/2014/main" xmlns="" id="{6AF0AC1C-DC52-0224-072C-66AAAE1C6C61}"/>
              </a:ext>
            </a:extLst>
          </p:cNvPr>
          <p:cNvSpPr/>
          <p:nvPr/>
        </p:nvSpPr>
        <p:spPr>
          <a:xfrm>
            <a:off x="4797698" y="1314156"/>
            <a:ext cx="1807004" cy="858415"/>
          </a:xfrm>
          <a:prstGeom prst="snip1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4" name="Прямоугольник: один усеченный угол 33">
            <a:extLst>
              <a:ext uri="{FF2B5EF4-FFF2-40B4-BE49-F238E27FC236}">
                <a16:creationId xmlns:a16="http://schemas.microsoft.com/office/drawing/2014/main" xmlns="" id="{B545F355-739B-2BB3-5D7A-D8A4AF438FCA}"/>
              </a:ext>
            </a:extLst>
          </p:cNvPr>
          <p:cNvSpPr/>
          <p:nvPr/>
        </p:nvSpPr>
        <p:spPr>
          <a:xfrm>
            <a:off x="7200559" y="1313704"/>
            <a:ext cx="1807004" cy="858415"/>
          </a:xfrm>
          <a:prstGeom prst="snip1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5" name="Прямоугольник: один усеченный угол 34">
            <a:extLst>
              <a:ext uri="{FF2B5EF4-FFF2-40B4-BE49-F238E27FC236}">
                <a16:creationId xmlns:a16="http://schemas.microsoft.com/office/drawing/2014/main" xmlns="" id="{2D04B2AE-E662-E414-E216-B532B6154352}"/>
              </a:ext>
            </a:extLst>
          </p:cNvPr>
          <p:cNvSpPr/>
          <p:nvPr/>
        </p:nvSpPr>
        <p:spPr>
          <a:xfrm>
            <a:off x="9671599" y="1313704"/>
            <a:ext cx="1807004" cy="858415"/>
          </a:xfrm>
          <a:prstGeom prst="snip1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6" name="Прямоугольник: один усеченный угол 35">
            <a:extLst>
              <a:ext uri="{FF2B5EF4-FFF2-40B4-BE49-F238E27FC236}">
                <a16:creationId xmlns:a16="http://schemas.microsoft.com/office/drawing/2014/main" xmlns="" id="{33B4F12A-DF13-301F-4BF1-32534AFB5F85}"/>
              </a:ext>
            </a:extLst>
          </p:cNvPr>
          <p:cNvSpPr/>
          <p:nvPr/>
        </p:nvSpPr>
        <p:spPr>
          <a:xfrm>
            <a:off x="2381026" y="2422762"/>
            <a:ext cx="1450015" cy="979748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8" name="Прямоугольник: один усеченный угол 37">
            <a:extLst>
              <a:ext uri="{FF2B5EF4-FFF2-40B4-BE49-F238E27FC236}">
                <a16:creationId xmlns:a16="http://schemas.microsoft.com/office/drawing/2014/main" xmlns="" id="{AAEEEFC1-0FDA-FA78-B284-D20CAE3EF404}"/>
              </a:ext>
            </a:extLst>
          </p:cNvPr>
          <p:cNvSpPr/>
          <p:nvPr/>
        </p:nvSpPr>
        <p:spPr>
          <a:xfrm>
            <a:off x="8509710" y="2431404"/>
            <a:ext cx="1477279" cy="979748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39" name="Прямоугольник: один усеченный угол 38">
            <a:extLst>
              <a:ext uri="{FF2B5EF4-FFF2-40B4-BE49-F238E27FC236}">
                <a16:creationId xmlns:a16="http://schemas.microsoft.com/office/drawing/2014/main" xmlns="" id="{18E26684-4663-A671-22F3-0B20A46C027F}"/>
              </a:ext>
            </a:extLst>
          </p:cNvPr>
          <p:cNvSpPr/>
          <p:nvPr/>
        </p:nvSpPr>
        <p:spPr>
          <a:xfrm>
            <a:off x="6462378" y="2449252"/>
            <a:ext cx="1450015" cy="979748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40" name="Прямоугольник: один усеченный угол 39">
            <a:extLst>
              <a:ext uri="{FF2B5EF4-FFF2-40B4-BE49-F238E27FC236}">
                <a16:creationId xmlns:a16="http://schemas.microsoft.com/office/drawing/2014/main" xmlns="" id="{8D6D542A-09CF-3015-4D1D-89C54B0870CA}"/>
              </a:ext>
            </a:extLst>
          </p:cNvPr>
          <p:cNvSpPr/>
          <p:nvPr/>
        </p:nvSpPr>
        <p:spPr>
          <a:xfrm>
            <a:off x="4428956" y="2424878"/>
            <a:ext cx="1450015" cy="979748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41" name="Прямоугольник: один усеченный угол 40">
            <a:extLst>
              <a:ext uri="{FF2B5EF4-FFF2-40B4-BE49-F238E27FC236}">
                <a16:creationId xmlns:a16="http://schemas.microsoft.com/office/drawing/2014/main" xmlns="" id="{AA60F835-477B-59B9-2366-DAA053CAFA9C}"/>
              </a:ext>
            </a:extLst>
          </p:cNvPr>
          <p:cNvSpPr/>
          <p:nvPr/>
        </p:nvSpPr>
        <p:spPr>
          <a:xfrm>
            <a:off x="2321772" y="3794717"/>
            <a:ext cx="1565813" cy="1228662"/>
          </a:xfrm>
          <a:prstGeom prst="snip1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2" name="Прямоугольник: один усеченный угол 41">
            <a:extLst>
              <a:ext uri="{FF2B5EF4-FFF2-40B4-BE49-F238E27FC236}">
                <a16:creationId xmlns:a16="http://schemas.microsoft.com/office/drawing/2014/main" xmlns="" id="{44F70F8A-9429-1C83-9787-E01ECDAA2B08}"/>
              </a:ext>
            </a:extLst>
          </p:cNvPr>
          <p:cNvSpPr/>
          <p:nvPr/>
        </p:nvSpPr>
        <p:spPr>
          <a:xfrm>
            <a:off x="4483284" y="3800066"/>
            <a:ext cx="1565813" cy="1228662"/>
          </a:xfrm>
          <a:prstGeom prst="snip1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3" name="Прямоугольник: один усеченный угол 42">
            <a:extLst>
              <a:ext uri="{FF2B5EF4-FFF2-40B4-BE49-F238E27FC236}">
                <a16:creationId xmlns:a16="http://schemas.microsoft.com/office/drawing/2014/main" xmlns="" id="{52CA09FF-8849-BDA4-0053-391AD97EED87}"/>
              </a:ext>
            </a:extLst>
          </p:cNvPr>
          <p:cNvSpPr/>
          <p:nvPr/>
        </p:nvSpPr>
        <p:spPr>
          <a:xfrm>
            <a:off x="6557368" y="3794717"/>
            <a:ext cx="1565813" cy="1228662"/>
          </a:xfrm>
          <a:prstGeom prst="snip1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4" name="Прямоугольник: один усеченный угол 43">
            <a:extLst>
              <a:ext uri="{FF2B5EF4-FFF2-40B4-BE49-F238E27FC236}">
                <a16:creationId xmlns:a16="http://schemas.microsoft.com/office/drawing/2014/main" xmlns="" id="{C323A440-8418-7945-B5F0-08F64E1588A3}"/>
              </a:ext>
            </a:extLst>
          </p:cNvPr>
          <p:cNvSpPr/>
          <p:nvPr/>
        </p:nvSpPr>
        <p:spPr>
          <a:xfrm>
            <a:off x="8471020" y="3816506"/>
            <a:ext cx="1565813" cy="1228662"/>
          </a:xfrm>
          <a:prstGeom prst="snip1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5" name="Прямоугольник: один усеченный угол 44">
            <a:extLst>
              <a:ext uri="{FF2B5EF4-FFF2-40B4-BE49-F238E27FC236}">
                <a16:creationId xmlns:a16="http://schemas.microsoft.com/office/drawing/2014/main" xmlns="" id="{EA696CC5-F51C-FAA0-9142-1084CD72F9FD}"/>
              </a:ext>
            </a:extLst>
          </p:cNvPr>
          <p:cNvSpPr/>
          <p:nvPr/>
        </p:nvSpPr>
        <p:spPr>
          <a:xfrm>
            <a:off x="10347124" y="3794198"/>
            <a:ext cx="1636604" cy="1241075"/>
          </a:xfrm>
          <a:prstGeom prst="snip1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A082EFD-7469-E8E3-1198-1365F2F280F7}"/>
              </a:ext>
            </a:extLst>
          </p:cNvPr>
          <p:cNvSpPr txBox="1"/>
          <p:nvPr/>
        </p:nvSpPr>
        <p:spPr>
          <a:xfrm>
            <a:off x="389517" y="1602132"/>
            <a:ext cx="13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СРЕДА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273A34B-A691-B2B2-EE1D-0597D3974B37}"/>
              </a:ext>
            </a:extLst>
          </p:cNvPr>
          <p:cNvSpPr txBox="1"/>
          <p:nvPr/>
        </p:nvSpPr>
        <p:spPr>
          <a:xfrm>
            <a:off x="234954" y="2804199"/>
            <a:ext cx="161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ПРОГРАММЫ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C319F0E-F335-4648-FD60-BFB3D80E733A}"/>
              </a:ext>
            </a:extLst>
          </p:cNvPr>
          <p:cNvSpPr txBox="1"/>
          <p:nvPr/>
        </p:nvSpPr>
        <p:spPr>
          <a:xfrm>
            <a:off x="331739" y="4382234"/>
            <a:ext cx="149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ВНУТРЕНЯЯ СРЕДА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04B8A3-4CDF-837F-9F40-DB1E27FF9E87}"/>
              </a:ext>
            </a:extLst>
          </p:cNvPr>
          <p:cNvSpPr txBox="1"/>
          <p:nvPr/>
        </p:nvSpPr>
        <p:spPr>
          <a:xfrm>
            <a:off x="2610374" y="1337290"/>
            <a:ext cx="13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0BDB026-C561-F44A-F7CB-8AA74BA5723F}"/>
              </a:ext>
            </a:extLst>
          </p:cNvPr>
          <p:cNvSpPr txBox="1"/>
          <p:nvPr/>
        </p:nvSpPr>
        <p:spPr>
          <a:xfrm>
            <a:off x="4923101" y="1363926"/>
            <a:ext cx="145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НАСТАВНИКОВ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9C03A7-284D-F5DF-70CD-3BB0EDCC5CC4}"/>
              </a:ext>
            </a:extLst>
          </p:cNvPr>
          <p:cNvSpPr txBox="1"/>
          <p:nvPr/>
        </p:nvSpPr>
        <p:spPr>
          <a:xfrm>
            <a:off x="9631351" y="1331000"/>
            <a:ext cx="1901159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(КОНКУРСЫ, СЕМЕНАРЫ И Т.Д. РАЗЛИЧНОГО УРОВНЯ)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FA54315-FECE-C0F5-0352-DA925DE66D15}"/>
              </a:ext>
            </a:extLst>
          </p:cNvPr>
          <p:cNvSpPr txBox="1"/>
          <p:nvPr/>
        </p:nvSpPr>
        <p:spPr>
          <a:xfrm>
            <a:off x="7418672" y="1371300"/>
            <a:ext cx="141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ПРОГРАММЫ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B879FDC-7C69-F9E4-F40F-0CF2EE5986FC}"/>
              </a:ext>
            </a:extLst>
          </p:cNvPr>
          <p:cNvSpPr txBox="1"/>
          <p:nvPr/>
        </p:nvSpPr>
        <p:spPr>
          <a:xfrm>
            <a:off x="2378034" y="2504673"/>
            <a:ext cx="140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РЕАЛИЗАЦИИ ПРОГРАММЫ</a:t>
            </a:r>
          </a:p>
        </p:txBody>
      </p:sp>
      <p:sp>
        <p:nvSpPr>
          <p:cNvPr id="54" name="Прямоугольник: один усеченный угол 53">
            <a:extLst>
              <a:ext uri="{FF2B5EF4-FFF2-40B4-BE49-F238E27FC236}">
                <a16:creationId xmlns:a16="http://schemas.microsoft.com/office/drawing/2014/main" xmlns="" id="{6FD88E45-1359-66BE-63B2-EF7433CCF30A}"/>
              </a:ext>
            </a:extLst>
          </p:cNvPr>
          <p:cNvSpPr/>
          <p:nvPr/>
        </p:nvSpPr>
        <p:spPr>
          <a:xfrm>
            <a:off x="10533713" y="2424878"/>
            <a:ext cx="1450015" cy="979748"/>
          </a:xfrm>
          <a:prstGeom prst="snip1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F43926-188A-4C79-440E-4071CF8C549A}"/>
              </a:ext>
            </a:extLst>
          </p:cNvPr>
          <p:cNvSpPr txBox="1"/>
          <p:nvPr/>
        </p:nvSpPr>
        <p:spPr>
          <a:xfrm>
            <a:off x="8450331" y="2495587"/>
            <a:ext cx="164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НАСТАВНИЧЕСТВА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35923C6-A152-AA07-5C9E-A60BC481CB36}"/>
              </a:ext>
            </a:extLst>
          </p:cNvPr>
          <p:cNvSpPr txBox="1"/>
          <p:nvPr/>
        </p:nvSpPr>
        <p:spPr>
          <a:xfrm>
            <a:off x="6360898" y="2529841"/>
            <a:ext cx="164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НАСТАВНИЧЕСКИХ ПАР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7BE733A-90BA-E9C5-38D6-05DF289A5AB8}"/>
              </a:ext>
            </a:extLst>
          </p:cNvPr>
          <p:cNvSpPr txBox="1"/>
          <p:nvPr/>
        </p:nvSpPr>
        <p:spPr>
          <a:xfrm>
            <a:off x="4306429" y="2526006"/>
            <a:ext cx="165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НАСТАВНИКОВ И НАСТАВЛЯЕМЫХ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8ADF72A-DBAB-B9CF-63DB-A042A075A2A1}"/>
              </a:ext>
            </a:extLst>
          </p:cNvPr>
          <p:cNvSpPr txBox="1"/>
          <p:nvPr/>
        </p:nvSpPr>
        <p:spPr>
          <a:xfrm>
            <a:off x="2309240" y="3834944"/>
            <a:ext cx="156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СОПРОВОЖДЕНИЕ ВСЕХ ЭТАПОВ РЕАЛИЗАЦИИ ПРОГРАММЫ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34B92F4-02C2-55B1-89F4-EF93A5778FB8}"/>
              </a:ext>
            </a:extLst>
          </p:cNvPr>
          <p:cNvSpPr txBox="1"/>
          <p:nvPr/>
        </p:nvSpPr>
        <p:spPr>
          <a:xfrm>
            <a:off x="8464967" y="3829305"/>
            <a:ext cx="162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НАСТАВНИЧЕСТВА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E5CF4A5-1254-D1A6-D385-CD75CC796AFA}"/>
              </a:ext>
            </a:extLst>
          </p:cNvPr>
          <p:cNvSpPr txBox="1"/>
          <p:nvPr/>
        </p:nvSpPr>
        <p:spPr>
          <a:xfrm>
            <a:off x="6639917" y="3811132"/>
            <a:ext cx="137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 НАСТАВНИКОВ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33CB683-6F0D-F3BF-02BA-3A326E142274}"/>
              </a:ext>
            </a:extLst>
          </p:cNvPr>
          <p:cNvSpPr txBox="1"/>
          <p:nvPr/>
        </p:nvSpPr>
        <p:spPr>
          <a:xfrm>
            <a:off x="4430280" y="3797369"/>
            <a:ext cx="1655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ОБРАЗОВАТЕЛЬНЫХ ОТНОШЕНИЙ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ЧИСЛА ПЕДАГОГИЧЕСКИХ РАБОТНИКОВ)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DEEF9A6-E89F-B1EF-84C8-D7FE7267FD3E}"/>
              </a:ext>
            </a:extLst>
          </p:cNvPr>
          <p:cNvSpPr txBox="1"/>
          <p:nvPr/>
        </p:nvSpPr>
        <p:spPr>
          <a:xfrm>
            <a:off x="10486299" y="2477576"/>
            <a:ext cx="1565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ПРОГРАММЫ. ОБОБЩЕНИЕ РЕЗУЛЬТАТОВ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2A430C8-4557-6087-FBCF-E092600045C7}"/>
              </a:ext>
            </a:extLst>
          </p:cNvPr>
          <p:cNvSpPr txBox="1"/>
          <p:nvPr/>
        </p:nvSpPr>
        <p:spPr>
          <a:xfrm>
            <a:off x="10326059" y="3793644"/>
            <a:ext cx="1769073" cy="120032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ПРЕДСТАВЛЕНИЕ РЕЗУЛЬТАТОВ НА КОНКУРСЕ В НОМИНАЦИИ «НАСТАВНИЧЕСТВО»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2F347BC-860D-C69C-3B19-9AF44FAD108F}"/>
              </a:ext>
            </a:extLst>
          </p:cNvPr>
          <p:cNvSpPr txBox="1"/>
          <p:nvPr/>
        </p:nvSpPr>
        <p:spPr>
          <a:xfrm>
            <a:off x="2332023" y="395333"/>
            <a:ext cx="9720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целостной системы направленной на реализацию комплекса мер по созданию эффективной среды наставничества в образовательной организации, способствующей непрерывному профессиональному росту и самоопределению, личностному и социальному развитию педагогических работников, самореализации и закреплению молодых/начинающих специалистов в педагогической профессии.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A49EB15-0C8D-C1C5-A45F-4E667EB54E69}"/>
              </a:ext>
            </a:extLst>
          </p:cNvPr>
          <p:cNvSpPr txBox="1"/>
          <p:nvPr/>
        </p:nvSpPr>
        <p:spPr>
          <a:xfrm>
            <a:off x="175284" y="452410"/>
            <a:ext cx="1695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 ДОУ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9" name="Трехмерная модель 68" descr="Стрелка-указатель">
                <a:extLst>
                  <a:ext uri="{FF2B5EF4-FFF2-40B4-BE49-F238E27FC236}">
                    <a16:creationId xmlns:a16="http://schemas.microsoft.com/office/drawing/2014/main" id="{A26C4362-CCC3-AFC8-2D31-D554090948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36585"/>
                  </p:ext>
                </p:extLst>
              </p:nvPr>
            </p:nvGraphicFramePr>
            <p:xfrm rot="16200000">
              <a:off x="1915798" y="679274"/>
              <a:ext cx="231330" cy="582595"/>
            </p:xfrm>
            <a:graphic>
              <a:graphicData uri="http://schemas.microsoft.com/office/drawing/2017/model3d">
                <am3d:model3d r:embed="rId6">
                  <am3d:spPr>
                    <a:xfrm rot="16200000">
                      <a:off x="0" y="0"/>
                      <a:ext cx="231330" cy="58259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89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Трехмерная модель 68" descr="Стрелка-указатель">
                <a:extLst>
                  <a:ext uri="{FF2B5EF4-FFF2-40B4-BE49-F238E27FC236}">
                    <a16:creationId xmlns:a16="http://schemas.microsoft.com/office/drawing/2014/main" xmlns="" id="{A26C4362-CCC3-AFC8-2D31-D554090948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1915798" y="679274"/>
                <a:ext cx="231330" cy="58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0" name="Трехмерная модель 69" descr="Стрелка-указатель">
                <a:extLst>
                  <a:ext uri="{FF2B5EF4-FFF2-40B4-BE49-F238E27FC236}">
                    <a16:creationId xmlns:a16="http://schemas.microsoft.com/office/drawing/2014/main" id="{EA269F84-3C59-6CCC-13CF-141C22233A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9388752"/>
                  </p:ext>
                </p:extLst>
              </p:nvPr>
            </p:nvGraphicFramePr>
            <p:xfrm rot="16200000">
              <a:off x="1925060" y="2544548"/>
              <a:ext cx="231330" cy="582595"/>
            </p:xfrm>
            <a:graphic>
              <a:graphicData uri="http://schemas.microsoft.com/office/drawing/2017/model3d">
                <am3d:model3d r:embed="rId6">
                  <am3d:spPr>
                    <a:xfrm rot="16200000">
                      <a:off x="0" y="0"/>
                      <a:ext cx="231330" cy="582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89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0" name="Трехмерная модель 69" descr="Стрелка-указатель">
                <a:extLst>
                  <a:ext uri="{FF2B5EF4-FFF2-40B4-BE49-F238E27FC236}">
                    <a16:creationId xmlns:a16="http://schemas.microsoft.com/office/drawing/2014/main" xmlns="" id="{EA269F84-3C59-6CCC-13CF-141C22233A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1925060" y="2544548"/>
                <a:ext cx="231330" cy="582595"/>
              </a:xfrm>
              <a:prstGeom prst="rect">
                <a:avLst/>
              </a:prstGeom>
              <a:noFill/>
              <a:ln>
                <a:noFill/>
              </a:ln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1" name="Трехмерная модель 70" descr="Стрелка-указатель">
                <a:extLst>
                  <a:ext uri="{FF2B5EF4-FFF2-40B4-BE49-F238E27FC236}">
                    <a16:creationId xmlns:a16="http://schemas.microsoft.com/office/drawing/2014/main" id="{A6201647-C321-2A54-2C39-1F51C81DEE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1799154"/>
                  </p:ext>
                </p:extLst>
              </p:nvPr>
            </p:nvGraphicFramePr>
            <p:xfrm rot="16200000">
              <a:off x="6047894" y="2532164"/>
              <a:ext cx="231330" cy="582595"/>
            </p:xfrm>
            <a:graphic>
              <a:graphicData uri="http://schemas.microsoft.com/office/drawing/2017/model3d">
                <am3d:model3d r:embed="rId6">
                  <am3d:spPr>
                    <a:xfrm rot="16200000">
                      <a:off x="0" y="0"/>
                      <a:ext cx="231330" cy="58259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89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Трехмерная модель 70" descr="Стрелка-указатель">
                <a:extLst>
                  <a:ext uri="{FF2B5EF4-FFF2-40B4-BE49-F238E27FC236}">
                    <a16:creationId xmlns:a16="http://schemas.microsoft.com/office/drawing/2014/main" xmlns="" id="{A6201647-C321-2A54-2C39-1F51C81DEE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6047894" y="2532164"/>
                <a:ext cx="231330" cy="58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2" name="Трехмерная модель 71" descr="Стрелка-указатель">
                <a:extLst>
                  <a:ext uri="{FF2B5EF4-FFF2-40B4-BE49-F238E27FC236}">
                    <a16:creationId xmlns:a16="http://schemas.microsoft.com/office/drawing/2014/main" id="{20764DDC-69A8-7110-035A-5EBA385C05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4119210"/>
                  </p:ext>
                </p:extLst>
              </p:nvPr>
            </p:nvGraphicFramePr>
            <p:xfrm rot="16200000">
              <a:off x="4032046" y="2552864"/>
              <a:ext cx="231330" cy="582595"/>
            </p:xfrm>
            <a:graphic>
              <a:graphicData uri="http://schemas.microsoft.com/office/drawing/2017/model3d">
                <am3d:model3d r:embed="rId6">
                  <am3d:spPr>
                    <a:xfrm rot="16200000">
                      <a:off x="0" y="0"/>
                      <a:ext cx="231330" cy="58259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89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Трехмерная модель 71" descr="Стрелка-указатель">
                <a:extLst>
                  <a:ext uri="{FF2B5EF4-FFF2-40B4-BE49-F238E27FC236}">
                    <a16:creationId xmlns:a16="http://schemas.microsoft.com/office/drawing/2014/main" xmlns="" id="{20764DDC-69A8-7110-035A-5EBA385C05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4032046" y="2552864"/>
                <a:ext cx="231330" cy="58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3" name="Трехмерная модель 72" descr="Стрелка-указатель">
                <a:extLst>
                  <a:ext uri="{FF2B5EF4-FFF2-40B4-BE49-F238E27FC236}">
                    <a16:creationId xmlns:a16="http://schemas.microsoft.com/office/drawing/2014/main" id="{7D510683-7A07-C62B-43CF-8544711063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301612"/>
                  </p:ext>
                </p:extLst>
              </p:nvPr>
            </p:nvGraphicFramePr>
            <p:xfrm>
              <a:off x="3688455" y="2168539"/>
              <a:ext cx="229485" cy="42788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29485" cy="427884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47388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Трехмерная модель 72" descr="Стрелка-указатель">
                <a:extLst>
                  <a:ext uri="{FF2B5EF4-FFF2-40B4-BE49-F238E27FC236}">
                    <a16:creationId xmlns:a16="http://schemas.microsoft.com/office/drawing/2014/main" xmlns="" id="{7D510683-7A07-C62B-43CF-8544711063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88455" y="2168539"/>
                <a:ext cx="229485" cy="427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4" name="Трехмерная модель 73" descr="Стрелка-указатель">
                <a:extLst>
                  <a:ext uri="{FF2B5EF4-FFF2-40B4-BE49-F238E27FC236}">
                    <a16:creationId xmlns:a16="http://schemas.microsoft.com/office/drawing/2014/main" id="{498ED537-87B9-B233-ABD2-01F2A27D12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9225222"/>
                  </p:ext>
                </p:extLst>
              </p:nvPr>
            </p:nvGraphicFramePr>
            <p:xfrm>
              <a:off x="5721306" y="2158923"/>
              <a:ext cx="231926" cy="432435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31926" cy="43243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4789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Трехмерная модель 73" descr="Стрелка-указатель">
                <a:extLst>
                  <a:ext uri="{FF2B5EF4-FFF2-40B4-BE49-F238E27FC236}">
                    <a16:creationId xmlns:a16="http://schemas.microsoft.com/office/drawing/2014/main" xmlns="" id="{498ED537-87B9-B233-ABD2-01F2A27D1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21306" y="2158923"/>
                <a:ext cx="231926" cy="432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5" name="Трехмерная модель 74" descr="Стрелка-указатель">
                <a:extLst>
                  <a:ext uri="{FF2B5EF4-FFF2-40B4-BE49-F238E27FC236}">
                    <a16:creationId xmlns:a16="http://schemas.microsoft.com/office/drawing/2014/main" id="{165FAD06-E316-D44B-D016-A638834E59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3741312"/>
                  </p:ext>
                </p:extLst>
              </p:nvPr>
            </p:nvGraphicFramePr>
            <p:xfrm rot="16200000">
              <a:off x="8125076" y="2534065"/>
              <a:ext cx="231331" cy="582594"/>
            </p:xfrm>
            <a:graphic>
              <a:graphicData uri="http://schemas.microsoft.com/office/drawing/2017/model3d">
                <am3d:model3d r:embed="rId6">
                  <am3d:spPr>
                    <a:xfrm rot="16200000">
                      <a:off x="0" y="0"/>
                      <a:ext cx="231331" cy="582594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589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5" name="Трехмерная модель 74" descr="Стрелка-указатель">
                <a:extLst>
                  <a:ext uri="{FF2B5EF4-FFF2-40B4-BE49-F238E27FC236}">
                    <a16:creationId xmlns:a16="http://schemas.microsoft.com/office/drawing/2014/main" xmlns="" id="{165FAD06-E316-D44B-D016-A638834E59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16200000">
                <a:off x="8125076" y="2534065"/>
                <a:ext cx="231331" cy="58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7" name="Трехмерная модель 76" descr="Стрелка-указатель">
                <a:extLst>
                  <a:ext uri="{FF2B5EF4-FFF2-40B4-BE49-F238E27FC236}">
                    <a16:creationId xmlns:a16="http://schemas.microsoft.com/office/drawing/2014/main" id="{DFDA7C60-1F79-2CDC-8A89-DCA8598719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8524131"/>
                  </p:ext>
                </p:extLst>
              </p:nvPr>
            </p:nvGraphicFramePr>
            <p:xfrm rot="9015892">
              <a:off x="3690401" y="3394835"/>
              <a:ext cx="231330" cy="513382"/>
            </p:xfrm>
            <a:graphic>
              <a:graphicData uri="http://schemas.microsoft.com/office/drawing/2017/model3d">
                <am3d:model3d r:embed="rId6">
                  <am3d:spPr>
                    <a:xfrm rot="9015892">
                      <a:off x="0" y="0"/>
                      <a:ext cx="231330" cy="51338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5192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7" name="Трехмерная модель 76" descr="Стрелка-указатель">
                <a:extLst>
                  <a:ext uri="{FF2B5EF4-FFF2-40B4-BE49-F238E27FC236}">
                    <a16:creationId xmlns:a16="http://schemas.microsoft.com/office/drawing/2014/main" xmlns="" id="{DFDA7C60-1F79-2CDC-8A89-DCA8598719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9015892">
                <a:off x="3690401" y="3394835"/>
                <a:ext cx="231330" cy="513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8" name="Трехмерная модель 77" descr="Стрелка-указатель">
                <a:extLst>
                  <a:ext uri="{FF2B5EF4-FFF2-40B4-BE49-F238E27FC236}">
                    <a16:creationId xmlns:a16="http://schemas.microsoft.com/office/drawing/2014/main" id="{1437D824-52E1-DDBF-8BA9-E4DDAF1155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1569382"/>
                  </p:ext>
                </p:extLst>
              </p:nvPr>
            </p:nvGraphicFramePr>
            <p:xfrm rot="8961483">
              <a:off x="11724503" y="3426811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896148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8" name="Трехмерная модель 77" descr="Стрелка-указатель">
                <a:extLst>
                  <a:ext uri="{FF2B5EF4-FFF2-40B4-BE49-F238E27FC236}">
                    <a16:creationId xmlns:a16="http://schemas.microsoft.com/office/drawing/2014/main" xmlns="" id="{1437D824-52E1-DDBF-8BA9-E4DDAF1155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8961483">
                <a:off x="11724503" y="3426811"/>
                <a:ext cx="231330" cy="4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9" name="Трехмерная модель 78" descr="Стрелка-указатель">
                <a:extLst>
                  <a:ext uri="{FF2B5EF4-FFF2-40B4-BE49-F238E27FC236}">
                    <a16:creationId xmlns:a16="http://schemas.microsoft.com/office/drawing/2014/main" id="{4DD65172-3040-0C9D-E688-C2B8D8E19A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8038782"/>
                  </p:ext>
                </p:extLst>
              </p:nvPr>
            </p:nvGraphicFramePr>
            <p:xfrm rot="8787136">
              <a:off x="9807009" y="3407117"/>
              <a:ext cx="231330" cy="479347"/>
            </p:xfrm>
            <a:graphic>
              <a:graphicData uri="http://schemas.microsoft.com/office/drawing/2017/model3d">
                <am3d:model3d r:embed="rId6">
                  <am3d:spPr>
                    <a:xfrm rot="8787136">
                      <a:off x="0" y="0"/>
                      <a:ext cx="231330" cy="479347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4847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9" name="Трехмерная модель 78" descr="Стрелка-указатель">
                <a:extLst>
                  <a:ext uri="{FF2B5EF4-FFF2-40B4-BE49-F238E27FC236}">
                    <a16:creationId xmlns:a16="http://schemas.microsoft.com/office/drawing/2014/main" xmlns="" id="{4DD65172-3040-0C9D-E688-C2B8D8E19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8787136">
                <a:off x="9807009" y="3407117"/>
                <a:ext cx="231330" cy="479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0" name="Трехмерная модель 79" descr="Стрелка-указатель">
                <a:extLst>
                  <a:ext uri="{FF2B5EF4-FFF2-40B4-BE49-F238E27FC236}">
                    <a16:creationId xmlns:a16="http://schemas.microsoft.com/office/drawing/2014/main" id="{BD10C52F-E1F3-D97E-A4C7-C3BE913537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1041181"/>
                  </p:ext>
                </p:extLst>
              </p:nvPr>
            </p:nvGraphicFramePr>
            <p:xfrm rot="8798215">
              <a:off x="7867406" y="3406522"/>
              <a:ext cx="231330" cy="516995"/>
            </p:xfrm>
            <a:graphic>
              <a:graphicData uri="http://schemas.microsoft.com/office/drawing/2017/model3d">
                <am3d:model3d r:embed="rId6">
                  <am3d:spPr>
                    <a:xfrm rot="8798215">
                      <a:off x="0" y="0"/>
                      <a:ext cx="231330" cy="51699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5228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0" name="Трехмерная модель 79" descr="Стрелка-указатель">
                <a:extLst>
                  <a:ext uri="{FF2B5EF4-FFF2-40B4-BE49-F238E27FC236}">
                    <a16:creationId xmlns:a16="http://schemas.microsoft.com/office/drawing/2014/main" xmlns="" id="{BD10C52F-E1F3-D97E-A4C7-C3BE913537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8798215">
                <a:off x="7867406" y="3406522"/>
                <a:ext cx="231330" cy="516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1" name="Трехмерная модель 80" descr="Стрелка-указатель">
                <a:extLst>
                  <a:ext uri="{FF2B5EF4-FFF2-40B4-BE49-F238E27FC236}">
                    <a16:creationId xmlns:a16="http://schemas.microsoft.com/office/drawing/2014/main" id="{2EEE958A-A09D-EF65-CFBD-69B08A63FA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6504799"/>
                  </p:ext>
                </p:extLst>
              </p:nvPr>
            </p:nvGraphicFramePr>
            <p:xfrm rot="8875040">
              <a:off x="5778813" y="3411226"/>
              <a:ext cx="231330" cy="494131"/>
            </p:xfrm>
            <a:graphic>
              <a:graphicData uri="http://schemas.microsoft.com/office/drawing/2017/model3d">
                <am3d:model3d r:embed="rId6">
                  <am3d:spPr>
                    <a:xfrm rot="8875040">
                      <a:off x="0" y="0"/>
                      <a:ext cx="231330" cy="494131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23"/>
                  </am3d:raster>
                  <am3d:objViewport viewportSz="4997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1" name="Трехмерная модель 80" descr="Стрелка-указатель">
                <a:extLst>
                  <a:ext uri="{FF2B5EF4-FFF2-40B4-BE49-F238E27FC236}">
                    <a16:creationId xmlns:a16="http://schemas.microsoft.com/office/drawing/2014/main" xmlns="" id="{2EEE958A-A09D-EF65-CFBD-69B08A63FA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8875040">
                <a:off x="5778813" y="3411226"/>
                <a:ext cx="231330" cy="494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2" name="Трехмерная модель 81" descr="Стрелка-указатель">
                <a:extLst>
                  <a:ext uri="{FF2B5EF4-FFF2-40B4-BE49-F238E27FC236}">
                    <a16:creationId xmlns:a16="http://schemas.microsoft.com/office/drawing/2014/main" id="{786061FF-EC51-CD5A-7810-7C4C579FE8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0721307"/>
                  </p:ext>
                </p:extLst>
              </p:nvPr>
            </p:nvGraphicFramePr>
            <p:xfrm rot="19403514">
              <a:off x="9097410" y="2034264"/>
              <a:ext cx="245368" cy="457498"/>
            </p:xfrm>
            <a:graphic>
              <a:graphicData uri="http://schemas.microsoft.com/office/drawing/2017/model3d">
                <am3d:model3d r:embed="rId6">
                  <am3d:spPr>
                    <a:xfrm rot="19403514">
                      <a:off x="0" y="0"/>
                      <a:ext cx="245368" cy="457498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25"/>
                  </am3d:raster>
                  <am3d:objViewport viewportSz="5066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2" name="Трехмерная модель 81" descr="Стрелка-указатель">
                <a:extLst>
                  <a:ext uri="{FF2B5EF4-FFF2-40B4-BE49-F238E27FC236}">
                    <a16:creationId xmlns:a16="http://schemas.microsoft.com/office/drawing/2014/main" xmlns="" id="{786061FF-EC51-CD5A-7810-7C4C579FE8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 rot="19403514">
                <a:off x="9097410" y="2034264"/>
                <a:ext cx="245368" cy="45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3" name="Трехмерная модель 82" descr="Стрелка-указатель">
                <a:extLst>
                  <a:ext uri="{FF2B5EF4-FFF2-40B4-BE49-F238E27FC236}">
                    <a16:creationId xmlns:a16="http://schemas.microsoft.com/office/drawing/2014/main" id="{3B3C6507-6CB9-B8ED-10F9-39621F1FA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9156371"/>
                  </p:ext>
                </p:extLst>
              </p:nvPr>
            </p:nvGraphicFramePr>
            <p:xfrm rot="19531590">
              <a:off x="11535136" y="2011609"/>
              <a:ext cx="248655" cy="463627"/>
            </p:xfrm>
            <a:graphic>
              <a:graphicData uri="http://schemas.microsoft.com/office/drawing/2017/model3d">
                <am3d:model3d r:embed="rId6">
                  <am3d:spPr>
                    <a:xfrm rot="19531590">
                      <a:off x="0" y="0"/>
                      <a:ext cx="248655" cy="463627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27"/>
                  </am3d:raster>
                  <am3d:objViewport viewportSz="5134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3" name="Трехмерная модель 82" descr="Стрелка-указатель">
                <a:extLst>
                  <a:ext uri="{FF2B5EF4-FFF2-40B4-BE49-F238E27FC236}">
                    <a16:creationId xmlns:a16="http://schemas.microsoft.com/office/drawing/2014/main" xmlns="" id="{3B3C6507-6CB9-B8ED-10F9-39621F1FA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 rot="19531590">
                <a:off x="11535136" y="2011609"/>
                <a:ext cx="248655" cy="463627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42968A3-4855-E09C-FC96-2583A185405D}"/>
              </a:ext>
            </a:extLst>
          </p:cNvPr>
          <p:cNvSpPr txBox="1"/>
          <p:nvPr/>
        </p:nvSpPr>
        <p:spPr>
          <a:xfrm>
            <a:off x="4537439" y="5210802"/>
            <a:ext cx="340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7" name="Трехмерная модель 86" descr="Стрелка-указатель">
                <a:extLst>
                  <a:ext uri="{FF2B5EF4-FFF2-40B4-BE49-F238E27FC236}">
                    <a16:creationId xmlns:a16="http://schemas.microsoft.com/office/drawing/2014/main" id="{9BB3C979-673E-93F2-D287-569F31E003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4775515"/>
                  </p:ext>
                </p:extLst>
              </p:nvPr>
            </p:nvGraphicFramePr>
            <p:xfrm rot="3683143">
              <a:off x="1475761" y="5517821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368314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7" name="Трехмерная модель 86" descr="Стрелка-указатель">
                <a:extLst>
                  <a:ext uri="{FF2B5EF4-FFF2-40B4-BE49-F238E27FC236}">
                    <a16:creationId xmlns:a16="http://schemas.microsoft.com/office/drawing/2014/main" xmlns="" id="{9BB3C979-673E-93F2-D287-569F31E003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3683143">
                <a:off x="1475761" y="5517821"/>
                <a:ext cx="231330" cy="459662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xmlns="" id="{11A7B0DB-8AED-1C2F-2346-AEC2207B7CE2}"/>
              </a:ext>
            </a:extLst>
          </p:cNvPr>
          <p:cNvSpPr/>
          <p:nvPr/>
        </p:nvSpPr>
        <p:spPr>
          <a:xfrm>
            <a:off x="136839" y="5942155"/>
            <a:ext cx="1450015" cy="78222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7A9A916-0256-06B9-9EE2-A00BC62DACED}"/>
              </a:ext>
            </a:extLst>
          </p:cNvPr>
          <p:cNvSpPr txBox="1"/>
          <p:nvPr/>
        </p:nvSpPr>
        <p:spPr>
          <a:xfrm>
            <a:off x="66054" y="6152101"/>
            <a:ext cx="1565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xmlns="" id="{6ADF9378-0E88-84B2-F370-6D546BC58116}"/>
              </a:ext>
            </a:extLst>
          </p:cNvPr>
          <p:cNvSpPr/>
          <p:nvPr/>
        </p:nvSpPr>
        <p:spPr>
          <a:xfrm>
            <a:off x="1740165" y="5953630"/>
            <a:ext cx="1450015" cy="77392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AFD605D-047C-2965-CC6D-9ABB55C60053}"/>
              </a:ext>
            </a:extLst>
          </p:cNvPr>
          <p:cNvSpPr txBox="1"/>
          <p:nvPr/>
        </p:nvSpPr>
        <p:spPr>
          <a:xfrm>
            <a:off x="5161293" y="6162405"/>
            <a:ext cx="182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C4076FC-5590-5FD8-D1C3-22D0889E11A8}"/>
              </a:ext>
            </a:extLst>
          </p:cNvPr>
          <p:cNvSpPr txBox="1"/>
          <p:nvPr/>
        </p:nvSpPr>
        <p:spPr>
          <a:xfrm>
            <a:off x="3280073" y="5969033"/>
            <a:ext cx="184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КРАТКОСРОЧНОЕ ИЛИ ЦЕЛЕПОЛАГАЮЩЕЕ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5EF878E-C71C-7D2A-1D85-114D43B52094}"/>
              </a:ext>
            </a:extLst>
          </p:cNvPr>
          <p:cNvSpPr txBox="1"/>
          <p:nvPr/>
        </p:nvSpPr>
        <p:spPr>
          <a:xfrm>
            <a:off x="1679169" y="6165099"/>
            <a:ext cx="1565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РЕВЕРСИВНОЕ</a:t>
            </a: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xmlns="" id="{7474318F-E6DB-988C-60EB-C9B3B94A50E3}"/>
              </a:ext>
            </a:extLst>
          </p:cNvPr>
          <p:cNvSpPr/>
          <p:nvPr/>
        </p:nvSpPr>
        <p:spPr>
          <a:xfrm>
            <a:off x="8876044" y="5945098"/>
            <a:ext cx="1450015" cy="77928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xmlns="" id="{7BFE5A18-7FC4-DA1D-7C2C-E618150F0180}"/>
              </a:ext>
            </a:extLst>
          </p:cNvPr>
          <p:cNvSpPr/>
          <p:nvPr/>
        </p:nvSpPr>
        <p:spPr>
          <a:xfrm>
            <a:off x="7061130" y="5942155"/>
            <a:ext cx="1630813" cy="78222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139122F-F335-9DD2-4BA1-6C47F0FFDCBF}"/>
              </a:ext>
            </a:extLst>
          </p:cNvPr>
          <p:cNvSpPr txBox="1"/>
          <p:nvPr/>
        </p:nvSpPr>
        <p:spPr>
          <a:xfrm>
            <a:off x="6964780" y="6166491"/>
            <a:ext cx="182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ГРУППЕ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9CDAF3E-D4E9-D35F-7BA2-7EC31AF1ACCF}"/>
              </a:ext>
            </a:extLst>
          </p:cNvPr>
          <p:cNvSpPr txBox="1"/>
          <p:nvPr/>
        </p:nvSpPr>
        <p:spPr>
          <a:xfrm>
            <a:off x="8659119" y="6162404"/>
            <a:ext cx="182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СКОРОСТНОЕ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BDD97322-F7B5-F480-A63B-085015E9D35C}"/>
              </a:ext>
            </a:extLst>
          </p:cNvPr>
          <p:cNvCxnSpPr>
            <a:cxnSpLocks/>
          </p:cNvCxnSpPr>
          <p:nvPr/>
        </p:nvCxnSpPr>
        <p:spPr>
          <a:xfrm>
            <a:off x="1828288" y="5576174"/>
            <a:ext cx="86099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xmlns="" id="{7852C773-DFA0-7939-7BD6-3EA894FFDF7B}"/>
              </a:ext>
            </a:extLst>
          </p:cNvPr>
          <p:cNvSpPr/>
          <p:nvPr/>
        </p:nvSpPr>
        <p:spPr>
          <a:xfrm>
            <a:off x="10533713" y="5942156"/>
            <a:ext cx="1450015" cy="77669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C0CE981-F791-4CFD-21A4-67F14799A0A3}"/>
              </a:ext>
            </a:extLst>
          </p:cNvPr>
          <p:cNvSpPr txBox="1"/>
          <p:nvPr/>
        </p:nvSpPr>
        <p:spPr>
          <a:xfrm>
            <a:off x="10326059" y="6153698"/>
            <a:ext cx="1827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СИТУАЦИОННОЕ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07" name="Трехмерная модель 106" descr="Стрелка-указатель">
                <a:extLst>
                  <a:ext uri="{FF2B5EF4-FFF2-40B4-BE49-F238E27FC236}">
                    <a16:creationId xmlns:a16="http://schemas.microsoft.com/office/drawing/2014/main" id="{AB1FA80D-20D1-0C43-242B-CA3962E3B6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8054170"/>
                  </p:ext>
                </p:extLst>
              </p:nvPr>
            </p:nvGraphicFramePr>
            <p:xfrm rot="18727613">
              <a:off x="10485215" y="5519671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1872761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7" name="Трехмерная модель 106" descr="Стрелка-указатель">
                <a:extLst>
                  <a:ext uri="{FF2B5EF4-FFF2-40B4-BE49-F238E27FC236}">
                    <a16:creationId xmlns:a16="http://schemas.microsoft.com/office/drawing/2014/main" xmlns="" id="{AB1FA80D-20D1-0C43-242B-CA3962E3B6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8727613">
                <a:off x="10485215" y="5519671"/>
                <a:ext cx="231330" cy="4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08" name="Трехмерная модель 107" descr="Стрелка-указатель">
                <a:extLst>
                  <a:ext uri="{FF2B5EF4-FFF2-40B4-BE49-F238E27FC236}">
                    <a16:creationId xmlns:a16="http://schemas.microsoft.com/office/drawing/2014/main" id="{A7B07F44-4968-19DE-AC9E-050803A4BA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4772512"/>
                  </p:ext>
                </p:extLst>
              </p:nvPr>
            </p:nvGraphicFramePr>
            <p:xfrm rot="3683143">
              <a:off x="2664035" y="5533300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368314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8" name="Трехмерная модель 107" descr="Стрелка-указатель">
                <a:extLst>
                  <a:ext uri="{FF2B5EF4-FFF2-40B4-BE49-F238E27FC236}">
                    <a16:creationId xmlns:a16="http://schemas.microsoft.com/office/drawing/2014/main" xmlns="" id="{A7B07F44-4968-19DE-AC9E-050803A4BA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3683143">
                <a:off x="2664035" y="5533300"/>
                <a:ext cx="231330" cy="4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09" name="Трехмерная модель 108" descr="Стрелка-указатель">
                <a:extLst>
                  <a:ext uri="{FF2B5EF4-FFF2-40B4-BE49-F238E27FC236}">
                    <a16:creationId xmlns:a16="http://schemas.microsoft.com/office/drawing/2014/main" id="{893294EE-8655-2E81-C400-0BF7789FA8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620842"/>
                  </p:ext>
                </p:extLst>
              </p:nvPr>
            </p:nvGraphicFramePr>
            <p:xfrm rot="3683143">
              <a:off x="4379421" y="5529828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368314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9" name="Трехмерная модель 108" descr="Стрелка-указатель">
                <a:extLst>
                  <a:ext uri="{FF2B5EF4-FFF2-40B4-BE49-F238E27FC236}">
                    <a16:creationId xmlns:a16="http://schemas.microsoft.com/office/drawing/2014/main" xmlns="" id="{893294EE-8655-2E81-C400-0BF7789FA8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3683143">
                <a:off x="4379421" y="5529828"/>
                <a:ext cx="231330" cy="4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0" name="Трехмерная модель 109" descr="Стрелка-указатель">
                <a:extLst>
                  <a:ext uri="{FF2B5EF4-FFF2-40B4-BE49-F238E27FC236}">
                    <a16:creationId xmlns:a16="http://schemas.microsoft.com/office/drawing/2014/main" id="{4CA54FAA-9A25-F40D-87B0-1F0E3FB92A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2624766"/>
                  </p:ext>
                </p:extLst>
              </p:nvPr>
            </p:nvGraphicFramePr>
            <p:xfrm rot="18727613">
              <a:off x="7650360" y="5556461"/>
              <a:ext cx="202116" cy="453096"/>
            </p:xfrm>
            <a:graphic>
              <a:graphicData uri="http://schemas.microsoft.com/office/drawing/2017/model3d">
                <am3d:model3d r:embed="rId6">
                  <am3d:spPr>
                    <a:xfrm rot="18727613">
                      <a:off x="0" y="0"/>
                      <a:ext cx="202116" cy="453096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946389" ay="-2915304" az="717649"/>
                    <am3d:postTrans dx="0" dy="0" dz="0"/>
                  </am3d:trans>
                  <am3d:raster rName="Office3DRenderer" rVer="16.0.8326">
                    <am3d:blip r:embed="rId29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0" name="Трехмерная модель 109" descr="Стрелка-указатель">
                <a:extLst>
                  <a:ext uri="{FF2B5EF4-FFF2-40B4-BE49-F238E27FC236}">
                    <a16:creationId xmlns:a16="http://schemas.microsoft.com/office/drawing/2014/main" xmlns="" id="{4CA54FAA-9A25-F40D-87B0-1F0E3FB92A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 rot="18727613">
                <a:off x="7650360" y="5556461"/>
                <a:ext cx="202116" cy="453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1" name="Трехмерная модель 110" descr="Стрелка-указатель">
                <a:extLst>
                  <a:ext uri="{FF2B5EF4-FFF2-40B4-BE49-F238E27FC236}">
                    <a16:creationId xmlns:a16="http://schemas.microsoft.com/office/drawing/2014/main" id="{61CF64D0-88E8-D5AA-815B-3CF8D1F9FF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3530128"/>
                  </p:ext>
                </p:extLst>
              </p:nvPr>
            </p:nvGraphicFramePr>
            <p:xfrm rot="18727613">
              <a:off x="9343940" y="5554414"/>
              <a:ext cx="231330" cy="459662"/>
            </p:xfrm>
            <a:graphic>
              <a:graphicData uri="http://schemas.microsoft.com/office/drawing/2017/model3d">
                <am3d:model3d r:embed="rId6">
                  <am3d:spPr>
                    <a:xfrm rot="18727613">
                      <a:off x="0" y="0"/>
                      <a:ext cx="231330" cy="459662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2491" ay="-3316854" az="232365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648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1" name="Трехмерная модель 110" descr="Стрелка-указатель">
                <a:extLst>
                  <a:ext uri="{FF2B5EF4-FFF2-40B4-BE49-F238E27FC236}">
                    <a16:creationId xmlns:a16="http://schemas.microsoft.com/office/drawing/2014/main" xmlns="" id="{61CF64D0-88E8-D5AA-815B-3CF8D1F9FF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8727613">
                <a:off x="9343940" y="5554414"/>
                <a:ext cx="231330" cy="4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2" name="Трехмерная модель 111" descr="Стрелка-указатель">
                <a:extLst>
                  <a:ext uri="{FF2B5EF4-FFF2-40B4-BE49-F238E27FC236}">
                    <a16:creationId xmlns:a16="http://schemas.microsoft.com/office/drawing/2014/main" id="{F6EE59EB-2C39-BAC3-68A3-F582200730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2885251"/>
                  </p:ext>
                </p:extLst>
              </p:nvPr>
            </p:nvGraphicFramePr>
            <p:xfrm>
              <a:off x="6039006" y="5608966"/>
              <a:ext cx="152788" cy="301386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52788" cy="301386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696894" ay="-1717221" az="337377"/>
                    <am3d:postTrans dx="0" dy="0" dz="0"/>
                  </am3d:trans>
                  <am3d:raster rName="Office3DRenderer" rVer="16.0.8326">
                    <am3d:blip r:embed="rId31"/>
                  </am3d:raster>
                  <am3d:objViewport viewportSz="3262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2" name="Трехмерная модель 111" descr="Стрелка-указатель">
                <a:extLst>
                  <a:ext uri="{FF2B5EF4-FFF2-40B4-BE49-F238E27FC236}">
                    <a16:creationId xmlns:a16="http://schemas.microsoft.com/office/drawing/2014/main" xmlns="" id="{F6EE59EB-2C39-BAC3-68A3-F582200730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039006" y="5608966"/>
                <a:ext cx="152788" cy="3013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9523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2761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394" y="833718"/>
            <a:ext cx="10212459" cy="454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044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276196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044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192</Words>
  <Application>Microsoft Office PowerPoint</Application>
  <PresentationFormat>Произвольный</PresentationFormat>
  <Paragraphs>45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методическое объединение заместителей заведующих, старших воспитателей</vt:lpstr>
      <vt:lpstr>Слайд 2</vt:lpstr>
      <vt:lpstr> НОРМАТИВНО-ПРАВОВЫЕ ДОКУМЕНТЫ: Указ Президента Российской Федерации от 21 июля 2020 года № 474 «О национальных целях развития Российской Федерации на период до 2030 года»;   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   Федеральный закон от 29 декабря 2012 года № 273-ФЗ «Об образовании в Российской Федерации»;  Распоряжение Правительства Российской Федерации от 31 декабря 2019 года № 3273-р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роста»;   Распоряжение Министерства просвещения Российской Федерации от 25 декабря 2019 года № Р-145 «Об утверждении методологии (целевой модели) наставничества 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  Распоряжение Министерства просвещения Российской Федерации от 16 декабря 2020 года № Р-174 «Об утверждении  Концепции создания единой федеральной системы научно-методического сопровождения педагогических работников и управленческих кадров»;  Письмо Общероссийского Профсоюза образования № НТ-944/08 от 11 июля 2016 года, и Министерства образования и науки Российской Федерации № 326 от 11 июля 2016 года «О мерах комплексной поддержки молодых педагогов»;  Приказ Департамента образования и молодежной политики Ханты-Мансийского автономного округа – Югры от 9 февраля 2021 года № 164 «Об утверждении Концепции развития системы обеспечения и сопровождения профессионального развития педагогических и руководящих работников образовательных организаций Ханты-Мансийского автономного округа – Югры и регионального плана мероприятий («дорожная карта»)  по ее реализации на 2021-2024 гг.». </vt:lpstr>
      <vt:lpstr>Слайд 4</vt:lpstr>
      <vt:lpstr>Что такое целевая модель наставничества?</vt:lpstr>
      <vt:lpstr>Слайд 6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Ледовская</dc:creator>
  <cp:lastModifiedBy>User</cp:lastModifiedBy>
  <cp:revision>18</cp:revision>
  <dcterms:created xsi:type="dcterms:W3CDTF">2023-02-10T07:54:44Z</dcterms:created>
  <dcterms:modified xsi:type="dcterms:W3CDTF">2023-02-20T03:47:01Z</dcterms:modified>
</cp:coreProperties>
</file>