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91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A722-6AD6-46E9-9910-4286C1EFC40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7FC-043B-4820-8A7D-D5E636069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60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A722-6AD6-46E9-9910-4286C1EFC40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7FC-043B-4820-8A7D-D5E636069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49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A722-6AD6-46E9-9910-4286C1EFC40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7FC-043B-4820-8A7D-D5E636069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0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A722-6AD6-46E9-9910-4286C1EFC40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7FC-043B-4820-8A7D-D5E636069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53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A722-6AD6-46E9-9910-4286C1EFC40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7FC-043B-4820-8A7D-D5E636069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07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A722-6AD6-46E9-9910-4286C1EFC40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7FC-043B-4820-8A7D-D5E636069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26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A722-6AD6-46E9-9910-4286C1EFC40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7FC-043B-4820-8A7D-D5E636069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97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A722-6AD6-46E9-9910-4286C1EFC40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7FC-043B-4820-8A7D-D5E636069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38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A722-6AD6-46E9-9910-4286C1EFC40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7FC-043B-4820-8A7D-D5E636069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27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A722-6AD6-46E9-9910-4286C1EFC40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7FC-043B-4820-8A7D-D5E636069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46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A722-6AD6-46E9-9910-4286C1EFC40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7FC-043B-4820-8A7D-D5E636069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75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CA722-6AD6-46E9-9910-4286C1EFC40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B07FC-043B-4820-8A7D-D5E636069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02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1metodist.ru/#/document/97/505317/dfasft7vn7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1metodist.ru/#/document/97/505317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4620" y="2319094"/>
            <a:ext cx="10024494" cy="181378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организовать мониторинг инфраструктуры РППС детского сада</a:t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02055" y="4695529"/>
            <a:ext cx="3089945" cy="967849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Царева Оксана Михайловна, заместитель заведующего по образовательной деятельности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98503" y="6226029"/>
            <a:ext cx="2416728" cy="3341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Нижневартовск, 2023г.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21103" y="149408"/>
            <a:ext cx="10749793" cy="12499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г. Нижневартовска детский сад №38 «Домовёнок»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76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4"/>
            <a:ext cx="3340627" cy="28238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54261" y="520117"/>
            <a:ext cx="7852095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    РППС ДОЛЖНА БЫТЬ: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909991" y="671118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280117" y="2731846"/>
            <a:ext cx="3598877" cy="1047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537017" y="3093436"/>
            <a:ext cx="3085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Содержательно-насыщенной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70975" y="4218984"/>
            <a:ext cx="3598877" cy="1047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936266" y="4506569"/>
            <a:ext cx="2134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Трансформируемой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70974" y="5538492"/>
            <a:ext cx="3598877" cy="1047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272408" y="5877578"/>
            <a:ext cx="1596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Вариативной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0308" y="2723819"/>
            <a:ext cx="3609145" cy="1060796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0308" y="4104814"/>
            <a:ext cx="3609145" cy="1060796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0308" y="5542874"/>
            <a:ext cx="3609145" cy="1060796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8213863" y="3069551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Безопасной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246584" y="4361208"/>
            <a:ext cx="1444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Доступной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416256" y="3051231"/>
            <a:ext cx="1023457" cy="570452"/>
          </a:xfrm>
          <a:prstGeom prst="rightArrow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433719" y="4506569"/>
            <a:ext cx="1023457" cy="57045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430857" y="5764037"/>
            <a:ext cx="1023457" cy="57045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6199587" y="2992876"/>
            <a:ext cx="1023457" cy="57045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6281665" y="4400777"/>
            <a:ext cx="1023457" cy="57045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6290054" y="5838247"/>
            <a:ext cx="1023457" cy="57045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712539" y="5938807"/>
            <a:ext cx="236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Полифункциональной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8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4"/>
            <a:ext cx="3340627" cy="28238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54261" y="520117"/>
            <a:ext cx="8690994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РППС ДОЛЖНА СООТВЕТСТВОВАТЬ: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558682" y="671118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93023" y="2505527"/>
            <a:ext cx="1386111" cy="422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63466" y="2541214"/>
            <a:ext cx="1045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ФОП ДО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57538" y="3211091"/>
            <a:ext cx="3598877" cy="526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18487" y="3271003"/>
            <a:ext cx="35024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Возрастным </a:t>
            </a:r>
            <a:r>
              <a:rPr lang="ru-RU" dirty="0">
                <a:solidFill>
                  <a:schemeClr val="bg1"/>
                </a:solidFill>
              </a:rPr>
              <a:t>особенностям детей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44805" y="4021355"/>
            <a:ext cx="6744559" cy="709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50653" y="4030963"/>
            <a:ext cx="6243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Материально-техническим </a:t>
            </a:r>
            <a:r>
              <a:rPr lang="ru-RU" dirty="0">
                <a:solidFill>
                  <a:schemeClr val="bg1"/>
                </a:solidFill>
              </a:rPr>
              <a:t>и медико-социальным условиям пребывания детей в ДОО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560" y="4950548"/>
            <a:ext cx="9092079" cy="10607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2624" y="4950548"/>
            <a:ext cx="90920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Требованиям </a:t>
            </a:r>
            <a:r>
              <a:rPr lang="ru-RU" dirty="0">
                <a:solidFill>
                  <a:schemeClr val="bg1"/>
                </a:solidFill>
              </a:rPr>
              <a:t>безопасности и надежности при использовании согласно действующим </a:t>
            </a:r>
            <a:r>
              <a:rPr lang="ru-RU" dirty="0" smtClean="0">
                <a:solidFill>
                  <a:schemeClr val="bg1"/>
                </a:solidFill>
              </a:rPr>
              <a:t>санитарно-эпидемиологическим </a:t>
            </a:r>
            <a:r>
              <a:rPr lang="ru-RU" dirty="0">
                <a:solidFill>
                  <a:schemeClr val="bg1"/>
                </a:solidFill>
              </a:rPr>
              <a:t>правилам и нормам, стандартизации и оценке соответствия продукции, защите прав потребителей.</a:t>
            </a:r>
          </a:p>
        </p:txBody>
      </p:sp>
    </p:spTree>
    <p:extLst>
      <p:ext uri="{BB962C8B-B14F-4D97-AF65-F5344CB8AC3E}">
        <p14:creationId xmlns:p14="http://schemas.microsoft.com/office/powerpoint/2010/main" val="19804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23145" y="145597"/>
            <a:ext cx="8028264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2 ЧАСТИ ИНФРАСТРУКТУРЫ: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635853" y="310394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845570"/>
              </p:ext>
            </p:extLst>
          </p:nvPr>
        </p:nvGraphicFramePr>
        <p:xfrm>
          <a:off x="110455" y="1045643"/>
          <a:ext cx="11853644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6822">
                  <a:extLst>
                    <a:ext uri="{9D8B030D-6E8A-4147-A177-3AD203B41FA5}">
                      <a16:colId xmlns:a16="http://schemas.microsoft.com/office/drawing/2014/main" val="2897842425"/>
                    </a:ext>
                  </a:extLst>
                </a:gridCol>
                <a:gridCol w="5926822">
                  <a:extLst>
                    <a:ext uri="{9D8B030D-6E8A-4147-A177-3AD203B41FA5}">
                      <a16:colId xmlns:a16="http://schemas.microsoft.com/office/drawing/2014/main" val="7859442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инвариантная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вариативная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820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обеспечивает решение задач ФГОС ДО в процессе реализации ФОП ДО.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обеспечивает решение задач с учетом социокультурных, региональных особенностей ДОО, особенностей организации ДО.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89392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ЧТО ВКЛЮЧАЕТ?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065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Научно-методическое сопровождение образовательного процесса.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Комплекс локальных нормативных актов, обосновывающих вариативную часть инфраструктуры ДОО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455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Стандартный перечень комплектации с описанием</a:t>
                      </a:r>
                    </a:p>
                    <a:p>
                      <a:r>
                        <a:rPr lang="ru-RU" dirty="0" smtClean="0"/>
                        <a:t>оборудования и средств, обеспечивающих реализацию</a:t>
                      </a:r>
                    </a:p>
                    <a:p>
                      <a:r>
                        <a:rPr lang="ru-RU" dirty="0" smtClean="0"/>
                        <a:t>инвариантной части образовательной программы ДОО</a:t>
                      </a:r>
                    </a:p>
                    <a:p>
                      <a:r>
                        <a:rPr lang="ru-RU" dirty="0" smtClean="0"/>
                        <a:t>(соответствующей ФОП ДО).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Нормативно-правовое обеспечение, определяющее реализацию образовательного процесса в вариативной части.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010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 и задачи ДО в целом, с учетом особенности организации преемственности между ДО и школой, а также реализации инклюзивной среды в контексте федеральных нормативных стратегических документов.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Комплекс программ необходимых для учета специфики</a:t>
                      </a:r>
                    </a:p>
                    <a:p>
                      <a:r>
                        <a:rPr lang="ru-RU" dirty="0" smtClean="0"/>
                        <a:t>ДОО.</a:t>
                      </a:r>
                    </a:p>
                    <a:p>
                      <a:r>
                        <a:rPr lang="ru-RU" dirty="0" smtClean="0"/>
                        <a:t>Обоснованный перечень комплектации с описанием</a:t>
                      </a:r>
                    </a:p>
                    <a:p>
                      <a:r>
                        <a:rPr lang="ru-RU" dirty="0" smtClean="0"/>
                        <a:t>оборудования и средств обучения и воспитания,</a:t>
                      </a:r>
                    </a:p>
                    <a:p>
                      <a:r>
                        <a:rPr lang="ru-RU" dirty="0" smtClean="0"/>
                        <a:t>учитывающий специфику вариативной части</a:t>
                      </a:r>
                    </a:p>
                    <a:p>
                      <a:r>
                        <a:rPr lang="ru-RU" dirty="0" smtClean="0"/>
                        <a:t>образовательной программы ДОО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58920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0455" y="6561602"/>
            <a:ext cx="118536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Приложение 6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 Методическим рекомендациям, направленным письмом 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Минпросвещения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 от 13.02.2023 № ТВ-413/03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5223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50503" y="247007"/>
            <a:ext cx="8690994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Типовые локальные нормативные акты образовательной организации для реализации мониторинга инфраструктуры ДОО</a:t>
            </a:r>
            <a:endParaRPr lang="ru-RU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931217" y="398008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60788" y="1225689"/>
            <a:ext cx="118704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0070C0"/>
                </a:solidFill>
              </a:rPr>
              <a:t>В числе таких актов могут быть:</a:t>
            </a:r>
          </a:p>
          <a:p>
            <a:r>
              <a:rPr lang="ru-RU" u="sng" dirty="0">
                <a:solidFill>
                  <a:srgbClr val="0070C0"/>
                </a:solidFill>
              </a:rPr>
              <a:t>- </a:t>
            </a:r>
            <a:r>
              <a:rPr lang="ru-RU" u="sng" dirty="0" smtClean="0">
                <a:solidFill>
                  <a:srgbClr val="0070C0"/>
                </a:solidFill>
              </a:rPr>
              <a:t>«О </a:t>
            </a:r>
            <a:r>
              <a:rPr lang="ru-RU" u="sng" dirty="0">
                <a:solidFill>
                  <a:srgbClr val="0070C0"/>
                </a:solidFill>
              </a:rPr>
              <a:t>назначении ответственного лица за мониторинг инфраструктуры и комплектации учебно-методических</a:t>
            </a:r>
          </a:p>
          <a:p>
            <a:r>
              <a:rPr lang="ru-RU" u="sng" dirty="0">
                <a:solidFill>
                  <a:srgbClr val="0070C0"/>
                </a:solidFill>
              </a:rPr>
              <a:t>материалов в целях реализации образовательных программ </a:t>
            </a:r>
            <a:r>
              <a:rPr lang="ru-RU" u="sng" dirty="0" smtClean="0">
                <a:solidFill>
                  <a:srgbClr val="0070C0"/>
                </a:solidFill>
              </a:rPr>
              <a:t>ДО»;</a:t>
            </a:r>
          </a:p>
          <a:p>
            <a:endParaRPr lang="ru-RU" u="sng" dirty="0">
              <a:solidFill>
                <a:srgbClr val="0070C0"/>
              </a:solidFill>
            </a:endParaRPr>
          </a:p>
          <a:p>
            <a:r>
              <a:rPr lang="ru-RU" u="sng" dirty="0">
                <a:solidFill>
                  <a:srgbClr val="0070C0"/>
                </a:solidFill>
              </a:rPr>
              <a:t>- </a:t>
            </a:r>
            <a:r>
              <a:rPr lang="ru-RU" u="sng" dirty="0" smtClean="0">
                <a:solidFill>
                  <a:srgbClr val="0070C0"/>
                </a:solidFill>
              </a:rPr>
              <a:t>«О </a:t>
            </a:r>
            <a:r>
              <a:rPr lang="ru-RU" u="sng" dirty="0">
                <a:solidFill>
                  <a:srgbClr val="0070C0"/>
                </a:solidFill>
              </a:rPr>
              <a:t>создании рабочей группы по мониторингу инфраструктуры и комплектации учебно-методических</a:t>
            </a:r>
          </a:p>
          <a:p>
            <a:r>
              <a:rPr lang="ru-RU" u="sng" dirty="0">
                <a:solidFill>
                  <a:srgbClr val="0070C0"/>
                </a:solidFill>
              </a:rPr>
              <a:t>материалов в целях реализации образовательных программ </a:t>
            </a:r>
            <a:r>
              <a:rPr lang="ru-RU" u="sng" dirty="0" smtClean="0">
                <a:solidFill>
                  <a:srgbClr val="0070C0"/>
                </a:solidFill>
              </a:rPr>
              <a:t>ДО»;</a:t>
            </a:r>
          </a:p>
          <a:p>
            <a:endParaRPr lang="ru-RU" u="sng" dirty="0">
              <a:solidFill>
                <a:srgbClr val="0070C0"/>
              </a:solidFill>
            </a:endParaRPr>
          </a:p>
          <a:p>
            <a:r>
              <a:rPr lang="ru-RU" u="sng" dirty="0">
                <a:solidFill>
                  <a:srgbClr val="0070C0"/>
                </a:solidFill>
              </a:rPr>
              <a:t>- </a:t>
            </a:r>
            <a:r>
              <a:rPr lang="ru-RU" u="sng" dirty="0" smtClean="0">
                <a:solidFill>
                  <a:srgbClr val="0070C0"/>
                </a:solidFill>
              </a:rPr>
              <a:t>«О </a:t>
            </a:r>
            <a:r>
              <a:rPr lang="ru-RU" u="sng" dirty="0">
                <a:solidFill>
                  <a:srgbClr val="0070C0"/>
                </a:solidFill>
              </a:rPr>
              <a:t>проведении мониторинга инфраструктуры и комплектации учебно-методических материалов в целях</a:t>
            </a:r>
          </a:p>
          <a:p>
            <a:r>
              <a:rPr lang="ru-RU" u="sng" dirty="0">
                <a:solidFill>
                  <a:srgbClr val="0070C0"/>
                </a:solidFill>
              </a:rPr>
              <a:t>реализации образовательных программ </a:t>
            </a:r>
            <a:r>
              <a:rPr lang="ru-RU" u="sng" dirty="0" smtClean="0">
                <a:solidFill>
                  <a:srgbClr val="0070C0"/>
                </a:solidFill>
              </a:rPr>
              <a:t>ДО»;</a:t>
            </a:r>
          </a:p>
          <a:p>
            <a:endParaRPr lang="ru-RU" u="sng" dirty="0">
              <a:solidFill>
                <a:srgbClr val="0070C0"/>
              </a:solidFill>
            </a:endParaRPr>
          </a:p>
          <a:p>
            <a:r>
              <a:rPr lang="ru-RU" u="sng" dirty="0">
                <a:solidFill>
                  <a:srgbClr val="0070C0"/>
                </a:solidFill>
              </a:rPr>
              <a:t>- </a:t>
            </a:r>
            <a:r>
              <a:rPr lang="ru-RU" u="sng" dirty="0" smtClean="0">
                <a:solidFill>
                  <a:srgbClr val="0070C0"/>
                </a:solidFill>
              </a:rPr>
              <a:t>«О </a:t>
            </a:r>
            <a:r>
              <a:rPr lang="ru-RU" u="sng" dirty="0">
                <a:solidFill>
                  <a:srgbClr val="0070C0"/>
                </a:solidFill>
              </a:rPr>
              <a:t>работах по приобретению оборудования по результатам мониторинга инфраструктуры и комплектации</a:t>
            </a:r>
          </a:p>
          <a:p>
            <a:r>
              <a:rPr lang="ru-RU" u="sng" dirty="0">
                <a:solidFill>
                  <a:srgbClr val="0070C0"/>
                </a:solidFill>
              </a:rPr>
              <a:t>учебно-методических материалов в целях реализации образовательных программ </a:t>
            </a:r>
            <a:r>
              <a:rPr lang="ru-RU" u="sng" dirty="0" smtClean="0">
                <a:solidFill>
                  <a:srgbClr val="0070C0"/>
                </a:solidFill>
              </a:rPr>
              <a:t>ДО»;</a:t>
            </a:r>
          </a:p>
          <a:p>
            <a:endParaRPr lang="ru-RU" u="sng" dirty="0">
              <a:solidFill>
                <a:srgbClr val="0070C0"/>
              </a:solidFill>
            </a:endParaRPr>
          </a:p>
          <a:p>
            <a:r>
              <a:rPr lang="ru-RU" u="sng" dirty="0">
                <a:solidFill>
                  <a:srgbClr val="0070C0"/>
                </a:solidFill>
              </a:rPr>
              <a:t>- </a:t>
            </a:r>
            <a:r>
              <a:rPr lang="ru-RU" u="sng" dirty="0" smtClean="0">
                <a:solidFill>
                  <a:srgbClr val="0070C0"/>
                </a:solidFill>
              </a:rPr>
              <a:t>«Об </a:t>
            </a:r>
            <a:r>
              <a:rPr lang="ru-RU" u="sng" dirty="0">
                <a:solidFill>
                  <a:srgbClr val="0070C0"/>
                </a:solidFill>
              </a:rPr>
              <a:t>утверждении плана-графика повышения квалификации членов педагогического коллектива по</a:t>
            </a:r>
          </a:p>
          <a:p>
            <a:r>
              <a:rPr lang="ru-RU" u="sng" dirty="0">
                <a:solidFill>
                  <a:srgbClr val="0070C0"/>
                </a:solidFill>
              </a:rPr>
              <a:t>вопросам создания современной инфраструктуры ДОО, мониторингу существующей РППС и комплектации</a:t>
            </a:r>
          </a:p>
          <a:p>
            <a:r>
              <a:rPr lang="ru-RU" u="sng" dirty="0">
                <a:solidFill>
                  <a:srgbClr val="0070C0"/>
                </a:solidFill>
              </a:rPr>
              <a:t>учебно-методических материалов в целях реализации образовательных программ </a:t>
            </a:r>
            <a:r>
              <a:rPr lang="ru-RU" u="sng" dirty="0" smtClean="0">
                <a:solidFill>
                  <a:srgbClr val="0070C0"/>
                </a:solidFill>
              </a:rPr>
              <a:t>ДО»;</a:t>
            </a:r>
          </a:p>
          <a:p>
            <a:endParaRPr lang="ru-RU" u="sng" dirty="0">
              <a:solidFill>
                <a:srgbClr val="0070C0"/>
              </a:solidFill>
            </a:endParaRPr>
          </a:p>
          <a:p>
            <a:r>
              <a:rPr lang="ru-RU" u="sng" dirty="0">
                <a:solidFill>
                  <a:srgbClr val="0070C0"/>
                </a:solidFill>
              </a:rPr>
              <a:t>- </a:t>
            </a:r>
            <a:r>
              <a:rPr lang="ru-RU" u="sng" dirty="0" smtClean="0">
                <a:solidFill>
                  <a:srgbClr val="0070C0"/>
                </a:solidFill>
              </a:rPr>
              <a:t>«Об </a:t>
            </a:r>
            <a:r>
              <a:rPr lang="ru-RU" u="sng" dirty="0">
                <a:solidFill>
                  <a:srgbClr val="0070C0"/>
                </a:solidFill>
              </a:rPr>
              <a:t>утверждении плана-графика повышения квалификации педагогов по созданию и/или </a:t>
            </a:r>
            <a:r>
              <a:rPr lang="ru-RU" u="sng" dirty="0" smtClean="0">
                <a:solidFill>
                  <a:srgbClr val="0070C0"/>
                </a:solidFill>
              </a:rPr>
              <a:t>мониторингу современной</a:t>
            </a:r>
            <a:endParaRPr lang="ru-RU" u="sng" dirty="0">
              <a:solidFill>
                <a:srgbClr val="0070C0"/>
              </a:solidFill>
            </a:endParaRPr>
          </a:p>
          <a:p>
            <a:r>
              <a:rPr lang="ru-RU" u="sng" dirty="0" smtClean="0">
                <a:solidFill>
                  <a:srgbClr val="0070C0"/>
                </a:solidFill>
              </a:rPr>
              <a:t>Инфраструктуры и комплектации учебно-методических материалов в целях реализации образовательных </a:t>
            </a:r>
            <a:r>
              <a:rPr lang="ru-RU" u="sng" dirty="0">
                <a:solidFill>
                  <a:srgbClr val="0070C0"/>
                </a:solidFill>
              </a:rPr>
              <a:t>программ </a:t>
            </a:r>
            <a:r>
              <a:rPr lang="ru-RU" u="sng" dirty="0" smtClean="0">
                <a:solidFill>
                  <a:srgbClr val="0070C0"/>
                </a:solidFill>
              </a:rPr>
              <a:t>ДО».</a:t>
            </a:r>
            <a:endParaRPr lang="ru-RU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054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50503" y="247007"/>
            <a:ext cx="8690994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КРИТЕРИИ ОЦЕНКИ РППС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082219" y="447382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64899" y="1671726"/>
            <a:ext cx="4062199" cy="636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1. Открытость среды для преобразований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00207" y="4141726"/>
            <a:ext cx="388378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элементы, которые можно менять, преобразовывать (стена творчества, выставки-мастерские и пр.)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554207" y="4141726"/>
            <a:ext cx="389915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874674" y="4201728"/>
            <a:ext cx="3446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отсутствие жестко закрепленных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центров </a:t>
            </a:r>
            <a:r>
              <a:rPr lang="ru-RU" dirty="0">
                <a:solidFill>
                  <a:schemeClr val="bg1"/>
                </a:solidFill>
              </a:rPr>
              <a:t>активности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05676" y="3066412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9192644" y="3066412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054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50503" y="247007"/>
            <a:ext cx="8690994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КРИТЕРИИ ОЦЕНКИ РППС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082219" y="447382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64899" y="1671726"/>
            <a:ext cx="4062199" cy="636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2. Современность среды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60925" y="4141726"/>
            <a:ext cx="388378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современные и традиционные игрушки и пособия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052460" y="4141725"/>
            <a:ext cx="389915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279817" y="4281882"/>
            <a:ext cx="3446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оборудование, соответствующее </a:t>
            </a:r>
            <a:r>
              <a:rPr lang="ru-RU" dirty="0" smtClean="0">
                <a:solidFill>
                  <a:schemeClr val="bg1"/>
                </a:solidFill>
              </a:rPr>
              <a:t>реалиям </a:t>
            </a:r>
            <a:r>
              <a:rPr lang="ru-RU" dirty="0">
                <a:solidFill>
                  <a:schemeClr val="bg1"/>
                </a:solidFill>
              </a:rPr>
              <a:t>времени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750503" y="3204638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9588301" y="3172759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44711" y="5186618"/>
            <a:ext cx="3899156" cy="1598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мебель и инвентарь, </a:t>
            </a:r>
            <a:r>
              <a:rPr lang="ru-RU" dirty="0" smtClean="0"/>
              <a:t>соответствующие </a:t>
            </a:r>
            <a:r>
              <a:rPr lang="ru-RU" dirty="0"/>
              <a:t>требованиям современной </a:t>
            </a:r>
            <a:r>
              <a:rPr lang="ru-RU" dirty="0" err="1"/>
              <a:t>социальнокультурной</a:t>
            </a:r>
            <a:r>
              <a:rPr lang="ru-RU" dirty="0"/>
              <a:t> ситуации (</a:t>
            </a:r>
            <a:r>
              <a:rPr lang="ru-RU" dirty="0" err="1"/>
              <a:t>трансформируемость</a:t>
            </a:r>
            <a:r>
              <a:rPr lang="ru-RU" dirty="0"/>
              <a:t>, </a:t>
            </a:r>
            <a:r>
              <a:rPr lang="ru-RU" dirty="0" err="1"/>
              <a:t>полифункциональность</a:t>
            </a:r>
            <a:r>
              <a:rPr lang="ru-RU" dirty="0"/>
              <a:t> и пр.)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5689145" y="3872462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7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054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50503" y="247007"/>
            <a:ext cx="8690994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КРИТЕРИИ ОЦЕНКИ РППС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082219" y="447382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64899" y="1671726"/>
            <a:ext cx="4062199" cy="636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3. Ориентированность на повышение физической активности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60925" y="4141726"/>
            <a:ext cx="388378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специальное оборудование для физкультурного центра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052460" y="4141725"/>
            <a:ext cx="389915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279817" y="4281882"/>
            <a:ext cx="3446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пространство для осуществления физической активности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750503" y="3204638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9588301" y="3172759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1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054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50503" y="247007"/>
            <a:ext cx="8690994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КРИТЕРИИ ОЦЕНКИ РППС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082219" y="447382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64899" y="1671726"/>
            <a:ext cx="4062199" cy="636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4. Приспособленность для познавательной деятельности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60925" y="4141726"/>
            <a:ext cx="388378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дидактические игры и материалы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951792" y="4141726"/>
            <a:ext cx="389915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008681" y="4262108"/>
            <a:ext cx="3899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материалы для экспериментальной деятельности и </a:t>
            </a:r>
            <a:r>
              <a:rPr lang="ru-RU" dirty="0" err="1">
                <a:solidFill>
                  <a:schemeClr val="bg1"/>
                </a:solidFill>
              </a:rPr>
              <a:t>др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772183" y="3172758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9588301" y="3172759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05676" y="5521890"/>
            <a:ext cx="388378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книжный центр с набором разнообразных книг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77071" y="5521890"/>
            <a:ext cx="388378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Обучающие элементы в оформлении среды (карты, схемы, алгоритмы)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732473" y="4333310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553742" y="4336517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76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054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50503" y="247007"/>
            <a:ext cx="8690994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КРИТЕРИИ ОЦЕНКИ РППС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082219" y="447382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64899" y="1671726"/>
            <a:ext cx="4062199" cy="636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5. Приспособленность для сюжетно-ролевых игр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00207" y="4141726"/>
            <a:ext cx="388378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игрушки и атрибуты для организации сюжетно-ролевых игр в соответствии с гендерными предпочтениями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554207" y="4141726"/>
            <a:ext cx="389915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780670" y="4281882"/>
            <a:ext cx="3446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пространство для организации сюжетно-ролевых игр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05676" y="3066412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9192644" y="3066412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55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054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50503" y="247007"/>
            <a:ext cx="8690994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КРИТЕРИИ ОЦЕНКИ РППС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082219" y="447382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64899" y="1671726"/>
            <a:ext cx="4062199" cy="636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6. Ориентированность на творческое развитие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00207" y="4141726"/>
            <a:ext cx="388378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игры и материалы для организации творческой активности детей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554207" y="4141726"/>
            <a:ext cx="389915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780670" y="4281882"/>
            <a:ext cx="3446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пространство для организации творческой активности детей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05676" y="3066412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9192644" y="3066412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2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57138" y="2565869"/>
            <a:ext cx="115348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u="sng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письмо </a:t>
            </a:r>
            <a:r>
              <a:rPr lang="ru-RU" sz="4000" u="sng" dirty="0" err="1"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Минпросвещения</a:t>
            </a:r>
            <a:r>
              <a:rPr lang="ru-RU" sz="4000" u="sng" dirty="0"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России от 13.02.2023 </a:t>
            </a:r>
            <a:endParaRPr lang="ru-RU" sz="4000" u="sng" dirty="0" smtClean="0">
              <a:latin typeface="Times New Roman" panose="02020603050405020304" pitchFamily="18" charset="0"/>
              <a:ea typeface="Times New Roman" panose="02020603050405020304" pitchFamily="18" charset="0"/>
              <a:hlinkClick r:id="rId3"/>
            </a:endParaRPr>
          </a:p>
          <a:p>
            <a:r>
              <a:rPr lang="ru-RU" sz="4000" u="sng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№ ТВ-413/03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4"/>
            <a:ext cx="3340627" cy="282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054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50503" y="247007"/>
            <a:ext cx="8690994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КРИТЕРИИ ОЦЕНКИ РППС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082219" y="447382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64899" y="1671726"/>
            <a:ext cx="4062199" cy="636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7. Элементы природы в среде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60925" y="4141726"/>
            <a:ext cx="388378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специально оборудованный центр природы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052460" y="4141725"/>
            <a:ext cx="389915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279817" y="4281882"/>
            <a:ext cx="3446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прочие элементы природы в среде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750503" y="3204638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9588301" y="3172759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44711" y="5186618"/>
            <a:ext cx="3899156" cy="1338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растительность в группе (цветы, мини-огороды) при возможности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5689145" y="3872462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1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054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50503" y="247007"/>
            <a:ext cx="8690994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КРИТЕРИИ ОЦЕНКИ РППС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082219" y="447382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64899" y="1671726"/>
            <a:ext cx="4062199" cy="636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8. Комфортность среды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60925" y="4141726"/>
            <a:ext cx="388378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мягкая, комфортная мебель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951792" y="4141726"/>
            <a:ext cx="389915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008681" y="4262108"/>
            <a:ext cx="3899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уголок психологической разгрузки (уединения)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772183" y="3172758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9588301" y="3172759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05676" y="5521890"/>
            <a:ext cx="388378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наличие частички дома: любимой игрушки из дома, семейных фото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77071" y="5521890"/>
            <a:ext cx="3883786" cy="92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оптимальное расположение предметов мебели и оборудования в пространстве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732473" y="4333310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553742" y="4336517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6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054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50503" y="247007"/>
            <a:ext cx="8690994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КРИТЕРИИ ОЦЕНКИ РППС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082219" y="447382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64899" y="1671726"/>
            <a:ext cx="4062199" cy="636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9. Эстетика среды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30462" y="4128442"/>
            <a:ext cx="3883786" cy="1386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наличие элементов художественной культуры (декоративные элементы на стенах, выставки предметов народного творчества, репродукции картин и пр.)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168355" y="4128442"/>
            <a:ext cx="3899156" cy="1894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330151" y="4148767"/>
            <a:ext cx="34462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сбалансированность цветовой гаммы помещения (отсутствие «кричащих», «кислотных» тонов, взаимоисключающих цветов, разброса цвета, несоответствия и пр.)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750503" y="3204638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9588301" y="3172759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39864" y="5233909"/>
            <a:ext cx="3899156" cy="1338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присутствие дизайнерских элементов в оформлении среды (стен, окон, пола)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5689145" y="3872462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7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054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50503" y="247007"/>
            <a:ext cx="8690994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КРИТЕРИИ ОЦЕНКИ РППС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082219" y="447382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64899" y="1671726"/>
            <a:ext cx="4062199" cy="636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10. Безопасность среды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00207" y="4141726"/>
            <a:ext cx="3883786" cy="1445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обеспечение детей такими материалами и оборудованием, при использовании которых их физическому и психическому здоровью не угрожает опасность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520651" y="4141726"/>
            <a:ext cx="3899156" cy="1075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680003" y="4141726"/>
            <a:ext cx="3446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соответствие </a:t>
            </a:r>
            <a:r>
              <a:rPr lang="ru-RU" dirty="0" smtClean="0">
                <a:solidFill>
                  <a:schemeClr val="bg1"/>
                </a:solidFill>
              </a:rPr>
              <a:t>предметно-развивающей </a:t>
            </a:r>
            <a:r>
              <a:rPr lang="ru-RU" dirty="0">
                <a:solidFill>
                  <a:schemeClr val="bg1"/>
                </a:solidFill>
              </a:rPr>
              <a:t>среды требованиям СанПиН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05676" y="3066412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9192644" y="3066412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2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054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50503" y="247007"/>
            <a:ext cx="8690994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КРИТЕРИИ ОЦЕНКИ РППС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082219" y="447382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64899" y="1671726"/>
            <a:ext cx="4062199" cy="636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11. Нормативно-правовое и методическое обеспечение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00207" y="4141726"/>
            <a:ext cx="3883786" cy="1445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наличие необходимой документации (правовая база; текущая документация; паспорт группы, кабинета)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520651" y="4141725"/>
            <a:ext cx="389915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520651" y="4141726"/>
            <a:ext cx="3899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соответствие методической литературы направлению деятельности, наличие периодических изданий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05676" y="3066412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9192644" y="3066412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68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054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50503" y="247007"/>
            <a:ext cx="8690994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КРИТЕРИИ ОЦЕНКИ РППС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082219" y="447382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64899" y="1671726"/>
            <a:ext cx="4062199" cy="636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12. Создание информационного пространства для родителей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30462" y="4128442"/>
            <a:ext cx="3883786" cy="1386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содержание информационных материалов для родителей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168355" y="4128442"/>
            <a:ext cx="3899156" cy="1894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270330" y="4246498"/>
            <a:ext cx="34462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наличие информации о воспитанниках, материалы, отражающие включение родителей в образовательный процесс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750503" y="3204638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9588301" y="3172759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39864" y="5233909"/>
            <a:ext cx="3899156" cy="1338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эстетика оформления 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5689145" y="3872462"/>
            <a:ext cx="810288" cy="818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46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054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33973" y="255396"/>
            <a:ext cx="10187031" cy="112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ВАРИАНТЫ ОРГАНИЗАЦИИ ВНУТРЕННЕЙ ИНФРАСТРУКТУРЫ ДОО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85265" y="532980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21515" y="1921940"/>
            <a:ext cx="111489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u="sng" dirty="0">
                <a:solidFill>
                  <a:srgbClr val="0070C0"/>
                </a:solidFill>
              </a:rPr>
              <a:t>Функциональный модуль – это группа функционально связанных компонентов (учебные пособия, игры, игрушки, материалы, оборудование, инвентарь и пр.) по видам детской деятельности для организации пространства.</a:t>
            </a:r>
          </a:p>
        </p:txBody>
      </p:sp>
    </p:spTree>
    <p:extLst>
      <p:ext uri="{BB962C8B-B14F-4D97-AF65-F5344CB8AC3E}">
        <p14:creationId xmlns:p14="http://schemas.microsoft.com/office/powerpoint/2010/main" val="261801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054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33973" y="255396"/>
            <a:ext cx="10187031" cy="112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11 ФУНКЦИОНАЛЬНЫХ МОДУЛЕЙ ДЛЯ ДОО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1515" y="1519268"/>
            <a:ext cx="11148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>
                <a:solidFill>
                  <a:srgbClr val="0070C0"/>
                </a:solidFill>
              </a:rPr>
              <a:t>«игровой</a:t>
            </a:r>
            <a:r>
              <a:rPr lang="ru-RU" sz="2800" u="sng" dirty="0" smtClean="0">
                <a:solidFill>
                  <a:srgbClr val="0070C0"/>
                </a:solidFill>
              </a:rPr>
              <a:t>»;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 smtClean="0">
                <a:solidFill>
                  <a:srgbClr val="0070C0"/>
                </a:solidFill>
              </a:rPr>
              <a:t>«</a:t>
            </a:r>
            <a:r>
              <a:rPr lang="ru-RU" sz="2800" u="sng" dirty="0">
                <a:solidFill>
                  <a:srgbClr val="0070C0"/>
                </a:solidFill>
              </a:rPr>
              <a:t>физкультурно-оздоровительный</a:t>
            </a:r>
            <a:r>
              <a:rPr lang="ru-RU" sz="2800" u="sng" dirty="0" smtClean="0">
                <a:solidFill>
                  <a:srgbClr val="0070C0"/>
                </a:solidFill>
              </a:rPr>
              <a:t>»;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 smtClean="0">
                <a:solidFill>
                  <a:srgbClr val="0070C0"/>
                </a:solidFill>
              </a:rPr>
              <a:t>«</a:t>
            </a:r>
            <a:r>
              <a:rPr lang="ru-RU" sz="2800" u="sng" dirty="0">
                <a:solidFill>
                  <a:srgbClr val="0070C0"/>
                </a:solidFill>
              </a:rPr>
              <a:t>музыкальный</a:t>
            </a:r>
            <a:r>
              <a:rPr lang="ru-RU" sz="2800" u="sng" dirty="0" smtClean="0">
                <a:solidFill>
                  <a:srgbClr val="0070C0"/>
                </a:solidFill>
              </a:rPr>
              <a:t>»;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 smtClean="0">
                <a:solidFill>
                  <a:srgbClr val="0070C0"/>
                </a:solidFill>
              </a:rPr>
              <a:t>«</a:t>
            </a:r>
            <a:r>
              <a:rPr lang="ru-RU" sz="2800" u="sng" dirty="0">
                <a:solidFill>
                  <a:srgbClr val="0070C0"/>
                </a:solidFill>
              </a:rPr>
              <a:t>художественно-творческий</a:t>
            </a:r>
            <a:r>
              <a:rPr lang="ru-RU" sz="2800" u="sng" dirty="0" smtClean="0">
                <a:solidFill>
                  <a:srgbClr val="0070C0"/>
                </a:solidFill>
              </a:rPr>
              <a:t>»;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 smtClean="0">
                <a:solidFill>
                  <a:srgbClr val="0070C0"/>
                </a:solidFill>
              </a:rPr>
              <a:t>«</a:t>
            </a:r>
            <a:r>
              <a:rPr lang="ru-RU" sz="2800" u="sng" dirty="0">
                <a:solidFill>
                  <a:srgbClr val="0070C0"/>
                </a:solidFill>
              </a:rPr>
              <a:t>поисково-исследовательский</a:t>
            </a:r>
            <a:r>
              <a:rPr lang="ru-RU" sz="2800" u="sng" dirty="0" smtClean="0">
                <a:solidFill>
                  <a:srgbClr val="0070C0"/>
                </a:solidFill>
              </a:rPr>
              <a:t>»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 smtClean="0">
                <a:solidFill>
                  <a:srgbClr val="0070C0"/>
                </a:solidFill>
              </a:rPr>
              <a:t>«</a:t>
            </a:r>
            <a:r>
              <a:rPr lang="ru-RU" sz="2800" u="sng" dirty="0">
                <a:solidFill>
                  <a:srgbClr val="0070C0"/>
                </a:solidFill>
              </a:rPr>
              <a:t>релаксации</a:t>
            </a:r>
            <a:r>
              <a:rPr lang="ru-RU" sz="2800" u="sng" dirty="0" smtClean="0">
                <a:solidFill>
                  <a:srgbClr val="0070C0"/>
                </a:solidFill>
              </a:rPr>
              <a:t>»;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 smtClean="0">
                <a:solidFill>
                  <a:srgbClr val="0070C0"/>
                </a:solidFill>
              </a:rPr>
              <a:t>«</a:t>
            </a:r>
            <a:r>
              <a:rPr lang="ru-RU" sz="2800" u="sng" dirty="0">
                <a:solidFill>
                  <a:srgbClr val="0070C0"/>
                </a:solidFill>
              </a:rPr>
              <a:t>логопедический</a:t>
            </a:r>
            <a:r>
              <a:rPr lang="ru-RU" sz="2800" u="sng" dirty="0" smtClean="0">
                <a:solidFill>
                  <a:srgbClr val="0070C0"/>
                </a:solidFill>
              </a:rPr>
              <a:t>»;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 smtClean="0">
                <a:solidFill>
                  <a:srgbClr val="0070C0"/>
                </a:solidFill>
              </a:rPr>
              <a:t>«</a:t>
            </a:r>
            <a:r>
              <a:rPr lang="ru-RU" sz="2800" u="sng" dirty="0">
                <a:solidFill>
                  <a:srgbClr val="0070C0"/>
                </a:solidFill>
              </a:rPr>
              <a:t>психологического сопровождения</a:t>
            </a:r>
            <a:r>
              <a:rPr lang="ru-RU" sz="2800" u="sng" dirty="0" smtClean="0">
                <a:solidFill>
                  <a:srgbClr val="0070C0"/>
                </a:solidFill>
              </a:rPr>
              <a:t>»;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 smtClean="0">
                <a:solidFill>
                  <a:srgbClr val="0070C0"/>
                </a:solidFill>
              </a:rPr>
              <a:t>«</a:t>
            </a:r>
            <a:r>
              <a:rPr lang="ru-RU" sz="2800" u="sng" dirty="0">
                <a:solidFill>
                  <a:srgbClr val="0070C0"/>
                </a:solidFill>
              </a:rPr>
              <a:t>дефектологический</a:t>
            </a:r>
            <a:r>
              <a:rPr lang="ru-RU" sz="2800" u="sng" dirty="0" smtClean="0">
                <a:solidFill>
                  <a:srgbClr val="0070C0"/>
                </a:solidFill>
              </a:rPr>
              <a:t>»;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 smtClean="0">
                <a:solidFill>
                  <a:srgbClr val="0070C0"/>
                </a:solidFill>
              </a:rPr>
              <a:t>«</a:t>
            </a:r>
            <a:r>
              <a:rPr lang="ru-RU" sz="2800" u="sng" dirty="0">
                <a:solidFill>
                  <a:srgbClr val="0070C0"/>
                </a:solidFill>
              </a:rPr>
              <a:t>административный</a:t>
            </a:r>
            <a:r>
              <a:rPr lang="ru-RU" sz="2800" u="sng" dirty="0" smtClean="0">
                <a:solidFill>
                  <a:srgbClr val="0070C0"/>
                </a:solidFill>
              </a:rPr>
              <a:t>»;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 smtClean="0">
                <a:solidFill>
                  <a:srgbClr val="0070C0"/>
                </a:solidFill>
              </a:rPr>
              <a:t> </a:t>
            </a:r>
            <a:r>
              <a:rPr lang="ru-RU" sz="2800" u="sng" dirty="0">
                <a:solidFill>
                  <a:srgbClr val="0070C0"/>
                </a:solidFill>
              </a:rPr>
              <a:t>«территории и архитектуры ДОО».</a:t>
            </a:r>
          </a:p>
        </p:txBody>
      </p:sp>
    </p:spTree>
    <p:extLst>
      <p:ext uri="{BB962C8B-B14F-4D97-AF65-F5344CB8AC3E}">
        <p14:creationId xmlns:p14="http://schemas.microsoft.com/office/powerpoint/2010/main" val="116851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054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1515" y="1519268"/>
            <a:ext cx="111489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u="sng" dirty="0">
                <a:solidFill>
                  <a:srgbClr val="0070C0"/>
                </a:solidFill>
              </a:rPr>
              <a:t>Оборудование можно условно сгруппировать по трем пространствам: пространству активной деятельности, пространству спокойной деятельности и пространству познания и творчества.</a:t>
            </a:r>
          </a:p>
        </p:txBody>
      </p:sp>
    </p:spTree>
    <p:extLst>
      <p:ext uri="{BB962C8B-B14F-4D97-AF65-F5344CB8AC3E}">
        <p14:creationId xmlns:p14="http://schemas.microsoft.com/office/powerpoint/2010/main" val="8759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33973" y="255396"/>
            <a:ext cx="10187031" cy="112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ФУНКЦИОНАЛЬНЫЕ МОДУЛИ В ГРУППЕ ДОО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1515" y="2134226"/>
            <a:ext cx="11148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 smtClean="0">
                <a:solidFill>
                  <a:srgbClr val="0070C0"/>
                </a:solidFill>
              </a:rPr>
              <a:t>физкультурно-оздоровительный</a:t>
            </a:r>
            <a:r>
              <a:rPr lang="ru-RU" sz="2800" u="sng" dirty="0">
                <a:solidFill>
                  <a:srgbClr val="0070C0"/>
                </a:solidFill>
              </a:rPr>
              <a:t>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 smtClean="0">
                <a:solidFill>
                  <a:srgbClr val="0070C0"/>
                </a:solidFill>
              </a:rPr>
              <a:t>игровой</a:t>
            </a:r>
            <a:r>
              <a:rPr lang="ru-RU" sz="2800" u="sng" dirty="0">
                <a:solidFill>
                  <a:srgbClr val="0070C0"/>
                </a:solidFill>
              </a:rPr>
              <a:t>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 smtClean="0">
                <a:solidFill>
                  <a:srgbClr val="0070C0"/>
                </a:solidFill>
              </a:rPr>
              <a:t>художественно-творческий</a:t>
            </a:r>
            <a:r>
              <a:rPr lang="ru-RU" sz="2800" u="sng" dirty="0">
                <a:solidFill>
                  <a:srgbClr val="0070C0"/>
                </a:solidFill>
              </a:rPr>
              <a:t>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 smtClean="0">
                <a:solidFill>
                  <a:srgbClr val="0070C0"/>
                </a:solidFill>
              </a:rPr>
              <a:t>поисково- </a:t>
            </a:r>
            <a:r>
              <a:rPr lang="ru-RU" sz="2800" u="sng" dirty="0">
                <a:solidFill>
                  <a:srgbClr val="0070C0"/>
                </a:solidFill>
              </a:rPr>
              <a:t>познавательный;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 smtClean="0">
                <a:solidFill>
                  <a:srgbClr val="0070C0"/>
                </a:solidFill>
              </a:rPr>
              <a:t>релаксации</a:t>
            </a:r>
            <a:r>
              <a:rPr lang="ru-RU" sz="2800" u="sng" dirty="0">
                <a:solidFill>
                  <a:srgbClr val="0070C0"/>
                </a:solidFill>
              </a:rPr>
              <a:t>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u="sng" dirty="0" smtClean="0">
                <a:solidFill>
                  <a:srgbClr val="0070C0"/>
                </a:solidFill>
              </a:rPr>
              <a:t>бытовой</a:t>
            </a:r>
            <a:r>
              <a:rPr lang="ru-RU" sz="2800" u="sng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25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6170" y="2131361"/>
            <a:ext cx="119039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образовательного пространства – </a:t>
            </a:r>
            <a:r>
              <a:rPr lang="ru-RU" sz="36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государственных </a:t>
            </a:r>
            <a:r>
              <a:rPr lang="ru-RU" sz="3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 уровня и качества </a:t>
            </a:r>
            <a:r>
              <a:rPr lang="ru-RU" sz="36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  <a:r>
              <a:rPr lang="ru-RU" sz="3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единства обязательных требований </a:t>
            </a:r>
            <a:r>
              <a:rPr lang="ru-RU" sz="36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условиям </a:t>
            </a:r>
            <a:r>
              <a:rPr lang="ru-RU" sz="3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образовательных программ </a:t>
            </a:r>
            <a:r>
              <a:rPr lang="ru-RU" sz="36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r>
              <a:rPr lang="ru-RU" sz="3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их структуре и результатам их освоения </a:t>
            </a:r>
            <a:r>
              <a:rPr lang="ru-RU" sz="36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36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части </a:t>
            </a:r>
            <a:r>
              <a:rPr lang="ru-RU" sz="3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статьи 3, пункт 1 части 1 статьи 11 Закона об </a:t>
            </a:r>
            <a:r>
              <a:rPr lang="ru-RU" sz="36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образовании, часть </a:t>
            </a:r>
            <a:r>
              <a:rPr lang="ru-RU" sz="3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пункта 1.5. ФГОС ДО).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282" y="-107107"/>
            <a:ext cx="3132930" cy="26526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643931" y="502585"/>
            <a:ext cx="9286613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НОРМАТИВНО-ПРАВОВОЕ ОБЕСПЕЧЕНИЕ</a:t>
            </a:r>
            <a:endParaRPr lang="ru-RU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262230" y="653586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99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33973" y="255396"/>
            <a:ext cx="10187031" cy="112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ОРГАНИЗАЦИЯ </a:t>
            </a:r>
            <a:r>
              <a:rPr lang="ru-RU" sz="4000" dirty="0"/>
              <a:t>ИНФРАСТРУКТУРЫ ДОО ПО ЦЕНТРАМ АКТИВНОСТИ: 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4614" y="1636412"/>
            <a:ext cx="117473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solidFill>
                  <a:srgbClr val="0070C0"/>
                </a:solidFill>
              </a:rPr>
              <a:t>В группах раннего возраста создаются 6 центров детской активности:</a:t>
            </a:r>
          </a:p>
          <a:p>
            <a:r>
              <a:rPr lang="ru-RU" sz="2000" u="sng" dirty="0">
                <a:solidFill>
                  <a:srgbClr val="0070C0"/>
                </a:solidFill>
              </a:rPr>
              <a:t>1. Центр двигательной активности для развития основных </a:t>
            </a:r>
            <a:r>
              <a:rPr lang="ru-RU" sz="2000" u="sng" dirty="0" smtClean="0">
                <a:solidFill>
                  <a:srgbClr val="0070C0"/>
                </a:solidFill>
              </a:rPr>
              <a:t>движений детей.</a:t>
            </a:r>
          </a:p>
          <a:p>
            <a:r>
              <a:rPr lang="ru-RU" sz="2000" u="sng" dirty="0" smtClean="0">
                <a:solidFill>
                  <a:srgbClr val="0070C0"/>
                </a:solidFill>
              </a:rPr>
              <a:t>2</a:t>
            </a:r>
            <a:r>
              <a:rPr lang="ru-RU" sz="2000" u="sng" dirty="0">
                <a:solidFill>
                  <a:srgbClr val="0070C0"/>
                </a:solidFill>
              </a:rPr>
              <a:t>. Центр </a:t>
            </a:r>
            <a:r>
              <a:rPr lang="ru-RU" sz="2000" u="sng" dirty="0" err="1">
                <a:solidFill>
                  <a:srgbClr val="0070C0"/>
                </a:solidFill>
              </a:rPr>
              <a:t>сенсорики</a:t>
            </a:r>
            <a:r>
              <a:rPr lang="ru-RU" sz="2000" u="sng" dirty="0">
                <a:solidFill>
                  <a:srgbClr val="0070C0"/>
                </a:solidFill>
              </a:rPr>
              <a:t> и конструирования для организации </a:t>
            </a:r>
            <a:r>
              <a:rPr lang="ru-RU" sz="2000" u="sng" dirty="0" smtClean="0">
                <a:solidFill>
                  <a:srgbClr val="0070C0"/>
                </a:solidFill>
              </a:rPr>
              <a:t>предметной деятельности </a:t>
            </a:r>
            <a:r>
              <a:rPr lang="ru-RU" sz="2000" u="sng" dirty="0">
                <a:solidFill>
                  <a:srgbClr val="0070C0"/>
                </a:solidFill>
              </a:rPr>
              <a:t>и игры с составными и динамическими </a:t>
            </a:r>
            <a:r>
              <a:rPr lang="ru-RU" sz="2000" u="sng" dirty="0" smtClean="0">
                <a:solidFill>
                  <a:srgbClr val="0070C0"/>
                </a:solidFill>
              </a:rPr>
              <a:t>игрушками, освоения </a:t>
            </a:r>
            <a:r>
              <a:rPr lang="ru-RU" sz="2000" u="sng" dirty="0">
                <a:solidFill>
                  <a:srgbClr val="0070C0"/>
                </a:solidFill>
              </a:rPr>
              <a:t>детьми сенсорных эталонов формы, цвета, размера</a:t>
            </a:r>
            <a:r>
              <a:rPr lang="ru-RU" sz="2000" u="sng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2000" u="sng" dirty="0" smtClean="0">
                <a:solidFill>
                  <a:srgbClr val="0070C0"/>
                </a:solidFill>
              </a:rPr>
              <a:t>3</a:t>
            </a:r>
            <a:r>
              <a:rPr lang="ru-RU" sz="2000" u="sng" dirty="0">
                <a:solidFill>
                  <a:srgbClr val="0070C0"/>
                </a:solidFill>
              </a:rPr>
              <a:t>. Центр для организации предметных и </a:t>
            </a:r>
            <a:r>
              <a:rPr lang="ru-RU" sz="2000" u="sng" dirty="0" smtClean="0">
                <a:solidFill>
                  <a:srgbClr val="0070C0"/>
                </a:solidFill>
              </a:rPr>
              <a:t>предметно-манипуляторных игр</a:t>
            </a:r>
            <a:r>
              <a:rPr lang="ru-RU" sz="2000" u="sng" dirty="0">
                <a:solidFill>
                  <a:srgbClr val="0070C0"/>
                </a:solidFill>
              </a:rPr>
              <a:t>, совместных игр со сверстниками под руководством взрослого.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4280" y="3575404"/>
            <a:ext cx="117977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4</a:t>
            </a:r>
            <a:r>
              <a:rPr lang="ru-RU" u="sng" dirty="0" smtClean="0">
                <a:solidFill>
                  <a:srgbClr val="0070C0"/>
                </a:solidFill>
              </a:rPr>
              <a:t>. Центр </a:t>
            </a:r>
            <a:r>
              <a:rPr lang="ru-RU" u="sng" dirty="0">
                <a:solidFill>
                  <a:srgbClr val="0070C0"/>
                </a:solidFill>
              </a:rPr>
              <a:t>творчества и продуктивной деятельности для развития восприятия смысла музыки, поддержки интереса к рисованию и лепке, становлению первых навыков продуктивной деятельности, освоения возможностей разнообразных изобразительных средств. </a:t>
            </a:r>
          </a:p>
          <a:p>
            <a:r>
              <a:rPr lang="ru-RU" u="sng" dirty="0" smtClean="0">
                <a:solidFill>
                  <a:srgbClr val="0070C0"/>
                </a:solidFill>
              </a:rPr>
              <a:t>5. Центр </a:t>
            </a:r>
            <a:r>
              <a:rPr lang="ru-RU" u="sng" dirty="0">
                <a:solidFill>
                  <a:srgbClr val="0070C0"/>
                </a:solidFill>
              </a:rPr>
              <a:t>познания и коммуникации (книжный уголок), восприятия смысла сказок, стихов, рассматривания картинок. </a:t>
            </a:r>
          </a:p>
          <a:p>
            <a:r>
              <a:rPr lang="ru-RU" u="sng" dirty="0" smtClean="0">
                <a:solidFill>
                  <a:srgbClr val="0070C0"/>
                </a:solidFill>
              </a:rPr>
              <a:t>6. Центр </a:t>
            </a:r>
            <a:r>
              <a:rPr lang="ru-RU" u="sng" dirty="0">
                <a:solidFill>
                  <a:srgbClr val="0070C0"/>
                </a:solidFill>
              </a:rPr>
              <a:t>экспериментирования и труда для организации экспериментальной деятельности с материалами и веществами (песок, вода, тесто и др.), развития навыков самообслуживания и становления действий с бытовыми предметами-орудиями (ложка, совок, лопатка и пр.)</a:t>
            </a:r>
          </a:p>
        </p:txBody>
      </p:sp>
    </p:spTree>
    <p:extLst>
      <p:ext uri="{BB962C8B-B14F-4D97-AF65-F5344CB8AC3E}">
        <p14:creationId xmlns:p14="http://schemas.microsoft.com/office/powerpoint/2010/main" val="674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33973" y="255396"/>
            <a:ext cx="10187031" cy="112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ОРГАНИЗАЦИЯ </a:t>
            </a:r>
            <a:r>
              <a:rPr lang="ru-RU" sz="4000" dirty="0"/>
              <a:t>ИНФРАСТРУКТУРЫ ДОО ПО ЦЕНТРАМ АКТИВНОСТИ: 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2762" y="1636412"/>
            <a:ext cx="117473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solidFill>
                  <a:srgbClr val="0070C0"/>
                </a:solidFill>
              </a:rPr>
              <a:t>В группах для детей дошкольного возраста (от 3 до 7лет) </a:t>
            </a:r>
            <a:r>
              <a:rPr lang="ru-RU" sz="2000" u="sng" dirty="0" smtClean="0">
                <a:solidFill>
                  <a:srgbClr val="0070C0"/>
                </a:solidFill>
              </a:rPr>
              <a:t>создается комплекс </a:t>
            </a:r>
            <a:r>
              <a:rPr lang="ru-RU" sz="2000" u="sng" dirty="0">
                <a:solidFill>
                  <a:srgbClr val="0070C0"/>
                </a:solidFill>
              </a:rPr>
              <a:t>из 12 центров детской активности: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2428" y="2241072"/>
            <a:ext cx="116271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1. Центр двигательной активности (ориентирован на </a:t>
            </a:r>
            <a:r>
              <a:rPr lang="ru-RU" dirty="0" smtClean="0">
                <a:solidFill>
                  <a:srgbClr val="0070C0"/>
                </a:solidFill>
              </a:rPr>
              <a:t>организацию игр </a:t>
            </a:r>
            <a:r>
              <a:rPr lang="ru-RU" dirty="0">
                <a:solidFill>
                  <a:srgbClr val="0070C0"/>
                </a:solidFill>
              </a:rPr>
              <a:t>средней и малой подвижности в групповых </a:t>
            </a:r>
            <a:r>
              <a:rPr lang="ru-RU" dirty="0" smtClean="0">
                <a:solidFill>
                  <a:srgbClr val="0070C0"/>
                </a:solidFill>
              </a:rPr>
              <a:t>помещениях, средней </a:t>
            </a:r>
            <a:r>
              <a:rPr lang="ru-RU" dirty="0">
                <a:solidFill>
                  <a:srgbClr val="0070C0"/>
                </a:solidFill>
              </a:rPr>
              <a:t>и интенсивной подвижности в физкультурном </a:t>
            </a:r>
            <a:r>
              <a:rPr lang="ru-RU" dirty="0" smtClean="0">
                <a:solidFill>
                  <a:srgbClr val="0070C0"/>
                </a:solidFill>
              </a:rPr>
              <a:t>и музыкальном </a:t>
            </a:r>
            <a:r>
              <a:rPr lang="ru-RU" dirty="0">
                <a:solidFill>
                  <a:srgbClr val="0070C0"/>
                </a:solidFill>
              </a:rPr>
              <a:t>залах, интенсивной подвижности на </a:t>
            </a:r>
            <a:r>
              <a:rPr lang="ru-RU" dirty="0" smtClean="0">
                <a:solidFill>
                  <a:srgbClr val="0070C0"/>
                </a:solidFill>
              </a:rPr>
              <a:t>групповых участках</a:t>
            </a:r>
            <a:r>
              <a:rPr lang="ru-RU" dirty="0">
                <a:solidFill>
                  <a:srgbClr val="0070C0"/>
                </a:solidFill>
              </a:rPr>
              <a:t>, спортивной площадке, всей территории детского сада) </a:t>
            </a:r>
            <a:r>
              <a:rPr lang="ru-RU" dirty="0" smtClean="0">
                <a:solidFill>
                  <a:srgbClr val="0070C0"/>
                </a:solidFill>
              </a:rPr>
              <a:t>в интеграции с содержанием </a:t>
            </a:r>
            <a:r>
              <a:rPr lang="ru-RU" dirty="0">
                <a:solidFill>
                  <a:srgbClr val="0070C0"/>
                </a:solidFill>
              </a:rPr>
              <a:t>образовательных </a:t>
            </a:r>
            <a:r>
              <a:rPr lang="ru-RU" dirty="0" smtClean="0">
                <a:solidFill>
                  <a:srgbClr val="0070C0"/>
                </a:solidFill>
              </a:rPr>
              <a:t>областей «Физическое </a:t>
            </a:r>
            <a:r>
              <a:rPr lang="ru-RU" dirty="0">
                <a:solidFill>
                  <a:srgbClr val="0070C0"/>
                </a:solidFill>
              </a:rPr>
              <a:t>развитие», «Социально- коммуникативное развитие»,</a:t>
            </a:r>
          </a:p>
          <a:p>
            <a:r>
              <a:rPr lang="ru-RU" dirty="0">
                <a:solidFill>
                  <a:srgbClr val="0070C0"/>
                </a:solidFill>
              </a:rPr>
              <a:t>«Речевое развитие».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2428" y="3622088"/>
            <a:ext cx="111405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. Центр безопасности, позволяющий </a:t>
            </a:r>
            <a:r>
              <a:rPr lang="ru-RU" dirty="0" smtClean="0">
                <a:solidFill>
                  <a:srgbClr val="0070C0"/>
                </a:solidFill>
              </a:rPr>
              <a:t>организовать образовательный </a:t>
            </a:r>
            <a:r>
              <a:rPr lang="ru-RU" dirty="0">
                <a:solidFill>
                  <a:srgbClr val="0070C0"/>
                </a:solidFill>
              </a:rPr>
              <a:t>процесс для развития у детей навыков</a:t>
            </a:r>
          </a:p>
          <a:p>
            <a:r>
              <a:rPr lang="ru-RU" dirty="0">
                <a:solidFill>
                  <a:srgbClr val="0070C0"/>
                </a:solidFill>
              </a:rPr>
              <a:t>безопасности жизнедеятельности в интеграции </a:t>
            </a:r>
            <a:r>
              <a:rPr lang="ru-RU" dirty="0" smtClean="0">
                <a:solidFill>
                  <a:srgbClr val="0070C0"/>
                </a:solidFill>
              </a:rPr>
              <a:t>содержания образовательных </a:t>
            </a:r>
            <a:r>
              <a:rPr lang="ru-RU" dirty="0">
                <a:solidFill>
                  <a:srgbClr val="0070C0"/>
                </a:solidFill>
              </a:rPr>
              <a:t>областей «Физическое развитие</a:t>
            </a:r>
            <a:r>
              <a:rPr lang="ru-RU" dirty="0" smtClean="0">
                <a:solidFill>
                  <a:srgbClr val="0070C0"/>
                </a:solidFill>
              </a:rPr>
              <a:t>», «</a:t>
            </a:r>
            <a:r>
              <a:rPr lang="ru-RU" dirty="0">
                <a:solidFill>
                  <a:srgbClr val="0070C0"/>
                </a:solidFill>
              </a:rPr>
              <a:t>Познавательное развитие», «Речевое развитие», «</a:t>
            </a:r>
            <a:r>
              <a:rPr lang="ru-RU" dirty="0" smtClean="0">
                <a:solidFill>
                  <a:srgbClr val="0070C0"/>
                </a:solidFill>
              </a:rPr>
              <a:t>Социально-коммуникативное </a:t>
            </a:r>
            <a:r>
              <a:rPr lang="ru-RU" dirty="0">
                <a:solidFill>
                  <a:srgbClr val="0070C0"/>
                </a:solidFill>
              </a:rPr>
              <a:t>развитие».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3</a:t>
            </a:r>
            <a:r>
              <a:rPr lang="ru-RU" dirty="0">
                <a:solidFill>
                  <a:srgbClr val="0070C0"/>
                </a:solidFill>
              </a:rPr>
              <a:t>. Центр игры, содержащий оборудование для </a:t>
            </a:r>
            <a:r>
              <a:rPr lang="ru-RU" dirty="0" smtClean="0">
                <a:solidFill>
                  <a:srgbClr val="0070C0"/>
                </a:solidFill>
              </a:rPr>
              <a:t>организации сюжетно- </a:t>
            </a:r>
            <a:r>
              <a:rPr lang="ru-RU" dirty="0">
                <a:solidFill>
                  <a:srgbClr val="0070C0"/>
                </a:solidFill>
              </a:rPr>
              <a:t>ролевых детских игр, предметы-заместители </a:t>
            </a:r>
            <a:r>
              <a:rPr lang="ru-RU" dirty="0" smtClean="0">
                <a:solidFill>
                  <a:srgbClr val="0070C0"/>
                </a:solidFill>
              </a:rPr>
              <a:t>в интеграции </a:t>
            </a:r>
            <a:r>
              <a:rPr lang="ru-RU" dirty="0">
                <a:solidFill>
                  <a:srgbClr val="0070C0"/>
                </a:solidFill>
              </a:rPr>
              <a:t>с содержанием образовательных </a:t>
            </a:r>
            <a:r>
              <a:rPr lang="ru-RU" dirty="0" smtClean="0">
                <a:solidFill>
                  <a:srgbClr val="0070C0"/>
                </a:solidFill>
              </a:rPr>
              <a:t>областей «Познавательное </a:t>
            </a:r>
            <a:r>
              <a:rPr lang="ru-RU" dirty="0">
                <a:solidFill>
                  <a:srgbClr val="0070C0"/>
                </a:solidFill>
              </a:rPr>
              <a:t>развитие», «Речевое развитие», «</a:t>
            </a:r>
            <a:r>
              <a:rPr lang="ru-RU" dirty="0" smtClean="0">
                <a:solidFill>
                  <a:srgbClr val="0070C0"/>
                </a:solidFill>
              </a:rPr>
              <a:t>Социально-коммуникативное </a:t>
            </a:r>
            <a:r>
              <a:rPr lang="ru-RU" dirty="0">
                <a:solidFill>
                  <a:srgbClr val="0070C0"/>
                </a:solidFill>
              </a:rPr>
              <a:t>развитие», «Художественно </a:t>
            </a:r>
            <a:r>
              <a:rPr lang="ru-RU" dirty="0" smtClean="0">
                <a:solidFill>
                  <a:srgbClr val="0070C0"/>
                </a:solidFill>
              </a:rPr>
              <a:t>– эстетическое развитие</a:t>
            </a:r>
            <a:r>
              <a:rPr lang="ru-RU" dirty="0">
                <a:solidFill>
                  <a:srgbClr val="0070C0"/>
                </a:solidFill>
              </a:rPr>
              <a:t>» и «Физическое развитие»).</a:t>
            </a:r>
          </a:p>
        </p:txBody>
      </p:sp>
    </p:spTree>
    <p:extLst>
      <p:ext uri="{BB962C8B-B14F-4D97-AF65-F5344CB8AC3E}">
        <p14:creationId xmlns:p14="http://schemas.microsoft.com/office/powerpoint/2010/main" val="20730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74039" y="98711"/>
            <a:ext cx="1114057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>
                <a:solidFill>
                  <a:srgbClr val="0070C0"/>
                </a:solidFill>
              </a:rPr>
              <a:t>4. Центр конструирования, в котором есть разнообразные виды строительного материала и детских конструкторов, бросового материала схем, рисунков, картин, демонстрационных материалов для организации конструкторской деятельности детей в интеграции с содержанием образовательных областей «Познавательное развитие», «Речевое развитие», «Социально-коммуникативное развитие» и «</a:t>
            </a:r>
            <a:r>
              <a:rPr lang="ru-RU" dirty="0" smtClean="0">
                <a:solidFill>
                  <a:srgbClr val="0070C0"/>
                </a:solidFill>
              </a:rPr>
              <a:t>Художественно-эстетическое </a:t>
            </a:r>
            <a:r>
              <a:rPr lang="ru-RU" dirty="0">
                <a:solidFill>
                  <a:srgbClr val="0070C0"/>
                </a:solidFill>
              </a:rPr>
              <a:t>развитие». 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5</a:t>
            </a:r>
            <a:r>
              <a:rPr lang="ru-RU" dirty="0">
                <a:solidFill>
                  <a:srgbClr val="0070C0"/>
                </a:solidFill>
              </a:rPr>
              <a:t>. Центр логики и математики, содержащий разнообразный дидактический материал и развивающие игрушки, а также демонстрационные материалы для формирования элементарных математических навыков и логических операций в интеграции с содержанием образовательных областей «Познавательное развитие», «Речевое развитие», «Социально-коммуникативное развитие</a:t>
            </a:r>
            <a:r>
              <a:rPr lang="ru-RU" dirty="0" smtClean="0">
                <a:solidFill>
                  <a:srgbClr val="0070C0"/>
                </a:solidFill>
              </a:rPr>
              <a:t>».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6.Центр </a:t>
            </a:r>
            <a:r>
              <a:rPr lang="ru-RU" dirty="0">
                <a:solidFill>
                  <a:srgbClr val="0070C0"/>
                </a:solidFill>
              </a:rPr>
              <a:t>экспериментирования, организации наблюдения и труда, игровое оборудование, демонстрационные материалы и дидактические пособия которого способствуют реализации поисково-экспериментальной и трудовой деятельности детей в интеграции с содержанием образовательных областей «Познавательное развитие», «Речевое развитие», «</a:t>
            </a:r>
            <a:r>
              <a:rPr lang="ru-RU" dirty="0" smtClean="0">
                <a:solidFill>
                  <a:srgbClr val="0070C0"/>
                </a:solidFill>
              </a:rPr>
              <a:t>Социально-коммуникативное </a:t>
            </a:r>
            <a:r>
              <a:rPr lang="ru-RU" dirty="0">
                <a:solidFill>
                  <a:srgbClr val="0070C0"/>
                </a:solidFill>
              </a:rPr>
              <a:t>развитие»). 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7.Центр </a:t>
            </a:r>
            <a:r>
              <a:rPr lang="ru-RU" dirty="0">
                <a:solidFill>
                  <a:srgbClr val="0070C0"/>
                </a:solidFill>
              </a:rPr>
              <a:t>познания и коммуникации детей, оснащение которого обеспечивает расширение кругозора детей и их знаний об окружающем мире во взаимодействии детей со взрослыми и сверстниками в интеграции с содержанием образовательных областей «Познавательное развитие», «Речевое развитие», «Социально-коммуникативное развитие».</a:t>
            </a:r>
          </a:p>
        </p:txBody>
      </p:sp>
    </p:spTree>
    <p:extLst>
      <p:ext uri="{BB962C8B-B14F-4D97-AF65-F5344CB8AC3E}">
        <p14:creationId xmlns:p14="http://schemas.microsoft.com/office/powerpoint/2010/main" val="33122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7261" y="358769"/>
            <a:ext cx="1114057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>
                <a:solidFill>
                  <a:srgbClr val="0070C0"/>
                </a:solidFill>
              </a:rPr>
              <a:t>8. Книжный уголок, содержащий художественную </a:t>
            </a:r>
            <a:r>
              <a:rPr lang="ru-RU" dirty="0" smtClean="0">
                <a:solidFill>
                  <a:srgbClr val="0070C0"/>
                </a:solidFill>
              </a:rPr>
              <a:t>и документальную </a:t>
            </a:r>
            <a:r>
              <a:rPr lang="ru-RU" dirty="0">
                <a:solidFill>
                  <a:srgbClr val="0070C0"/>
                </a:solidFill>
              </a:rPr>
              <a:t>литературу для детей, обеспечивающую </a:t>
            </a:r>
            <a:r>
              <a:rPr lang="ru-RU" dirty="0" smtClean="0">
                <a:solidFill>
                  <a:srgbClr val="0070C0"/>
                </a:solidFill>
              </a:rPr>
              <a:t>их духовно-нравственное </a:t>
            </a:r>
            <a:r>
              <a:rPr lang="ru-RU" dirty="0">
                <a:solidFill>
                  <a:srgbClr val="0070C0"/>
                </a:solidFill>
              </a:rPr>
              <a:t>и этико-эстетическое </a:t>
            </a:r>
            <a:r>
              <a:rPr lang="ru-RU" dirty="0" smtClean="0">
                <a:solidFill>
                  <a:srgbClr val="0070C0"/>
                </a:solidFill>
              </a:rPr>
              <a:t>воспитание, формирование </a:t>
            </a:r>
            <a:r>
              <a:rPr lang="ru-RU" dirty="0">
                <a:solidFill>
                  <a:srgbClr val="0070C0"/>
                </a:solidFill>
              </a:rPr>
              <a:t>общей культуры, освоение разных </a:t>
            </a:r>
            <a:r>
              <a:rPr lang="ru-RU" dirty="0" smtClean="0">
                <a:solidFill>
                  <a:srgbClr val="0070C0"/>
                </a:solidFill>
              </a:rPr>
              <a:t>жанров художественной </a:t>
            </a:r>
            <a:r>
              <a:rPr lang="ru-RU" dirty="0">
                <a:solidFill>
                  <a:srgbClr val="0070C0"/>
                </a:solidFill>
              </a:rPr>
              <a:t>литературы, воспитание любви и интереса </a:t>
            </a:r>
            <a:r>
              <a:rPr lang="ru-RU" dirty="0" smtClean="0">
                <a:solidFill>
                  <a:srgbClr val="0070C0"/>
                </a:solidFill>
              </a:rPr>
              <a:t>к художественному </a:t>
            </a:r>
            <a:r>
              <a:rPr lang="ru-RU" dirty="0">
                <a:solidFill>
                  <a:srgbClr val="0070C0"/>
                </a:solidFill>
              </a:rPr>
              <a:t>слову, удовлетворение </a:t>
            </a:r>
            <a:r>
              <a:rPr lang="ru-RU" dirty="0" smtClean="0">
                <a:solidFill>
                  <a:srgbClr val="0070C0"/>
                </a:solidFill>
              </a:rPr>
              <a:t>познавательных потребностей </a:t>
            </a:r>
            <a:r>
              <a:rPr lang="ru-RU" dirty="0">
                <a:solidFill>
                  <a:srgbClr val="0070C0"/>
                </a:solidFill>
              </a:rPr>
              <a:t>в интеграции содержания всех </a:t>
            </a:r>
            <a:r>
              <a:rPr lang="ru-RU" dirty="0" smtClean="0">
                <a:solidFill>
                  <a:srgbClr val="0070C0"/>
                </a:solidFill>
              </a:rPr>
              <a:t>образовательных областей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9</a:t>
            </a:r>
            <a:r>
              <a:rPr lang="ru-RU" dirty="0">
                <a:solidFill>
                  <a:srgbClr val="0070C0"/>
                </a:solidFill>
              </a:rPr>
              <a:t>. Центр театрализации и </a:t>
            </a:r>
            <a:r>
              <a:rPr lang="ru-RU" dirty="0" err="1">
                <a:solidFill>
                  <a:srgbClr val="0070C0"/>
                </a:solidFill>
              </a:rPr>
              <a:t>музицирования</a:t>
            </a:r>
            <a:r>
              <a:rPr lang="ru-RU" dirty="0">
                <a:solidFill>
                  <a:srgbClr val="0070C0"/>
                </a:solidFill>
              </a:rPr>
              <a:t>, оборудование </a:t>
            </a:r>
            <a:r>
              <a:rPr lang="ru-RU" dirty="0" smtClean="0">
                <a:solidFill>
                  <a:srgbClr val="0070C0"/>
                </a:solidFill>
              </a:rPr>
              <a:t>которого позволяет </a:t>
            </a:r>
            <a:r>
              <a:rPr lang="ru-RU" dirty="0">
                <a:solidFill>
                  <a:srgbClr val="0070C0"/>
                </a:solidFill>
              </a:rPr>
              <a:t>организовать музыкальную и </a:t>
            </a:r>
            <a:r>
              <a:rPr lang="ru-RU" dirty="0" smtClean="0">
                <a:solidFill>
                  <a:srgbClr val="0070C0"/>
                </a:solidFill>
              </a:rPr>
              <a:t>театрализованную деятельность </a:t>
            </a:r>
            <a:r>
              <a:rPr lang="ru-RU" dirty="0">
                <a:solidFill>
                  <a:srgbClr val="0070C0"/>
                </a:solidFill>
              </a:rPr>
              <a:t>детей в интеграции с содержанием </a:t>
            </a:r>
            <a:r>
              <a:rPr lang="ru-RU" dirty="0" smtClean="0">
                <a:solidFill>
                  <a:srgbClr val="0070C0"/>
                </a:solidFill>
              </a:rPr>
              <a:t>образовательных областей </a:t>
            </a:r>
            <a:r>
              <a:rPr lang="ru-RU" dirty="0">
                <a:solidFill>
                  <a:srgbClr val="0070C0"/>
                </a:solidFill>
              </a:rPr>
              <a:t>«Художественно-эстетическое развитие</a:t>
            </a:r>
            <a:r>
              <a:rPr lang="ru-RU" dirty="0" smtClean="0">
                <a:solidFill>
                  <a:srgbClr val="0070C0"/>
                </a:solidFill>
              </a:rPr>
              <a:t>», «</a:t>
            </a:r>
            <a:r>
              <a:rPr lang="ru-RU" dirty="0">
                <a:solidFill>
                  <a:srgbClr val="0070C0"/>
                </a:solidFill>
              </a:rPr>
              <a:t>Познавательное развитие», «Речевое развитие</a:t>
            </a:r>
            <a:r>
              <a:rPr lang="ru-RU" dirty="0" smtClean="0">
                <a:solidFill>
                  <a:srgbClr val="0070C0"/>
                </a:solidFill>
              </a:rPr>
              <a:t>», «Социально-коммуникативное </a:t>
            </a:r>
            <a:r>
              <a:rPr lang="ru-RU" dirty="0">
                <a:solidFill>
                  <a:srgbClr val="0070C0"/>
                </a:solidFill>
              </a:rPr>
              <a:t>развитие», «Физическое развитие</a:t>
            </a:r>
            <a:r>
              <a:rPr lang="ru-RU" dirty="0" smtClean="0">
                <a:solidFill>
                  <a:srgbClr val="0070C0"/>
                </a:solidFill>
              </a:rPr>
              <a:t>».</a:t>
            </a:r>
          </a:p>
          <a:p>
            <a:r>
              <a:rPr lang="ru-RU" dirty="0">
                <a:solidFill>
                  <a:srgbClr val="0070C0"/>
                </a:solidFill>
              </a:rPr>
              <a:t>10. Центр уединения </a:t>
            </a:r>
            <a:r>
              <a:rPr lang="ru-RU" dirty="0" smtClean="0">
                <a:solidFill>
                  <a:srgbClr val="0070C0"/>
                </a:solidFill>
              </a:rPr>
              <a:t>предназначен для </a:t>
            </a:r>
            <a:r>
              <a:rPr lang="ru-RU" dirty="0">
                <a:solidFill>
                  <a:srgbClr val="0070C0"/>
                </a:solidFill>
              </a:rPr>
              <a:t>снятия </a:t>
            </a:r>
            <a:r>
              <a:rPr lang="ru-RU" dirty="0" smtClean="0">
                <a:solidFill>
                  <a:srgbClr val="0070C0"/>
                </a:solidFill>
              </a:rPr>
              <a:t>психоэмоционального напряжения </a:t>
            </a:r>
            <a:r>
              <a:rPr lang="ru-RU" dirty="0">
                <a:solidFill>
                  <a:srgbClr val="0070C0"/>
                </a:solidFill>
              </a:rPr>
              <a:t>воспитанников.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11</a:t>
            </a:r>
            <a:r>
              <a:rPr lang="ru-RU" dirty="0">
                <a:solidFill>
                  <a:srgbClr val="0070C0"/>
                </a:solidFill>
              </a:rPr>
              <a:t>. Центр коррекции предназначен для организации </a:t>
            </a:r>
            <a:r>
              <a:rPr lang="ru-RU" dirty="0" smtClean="0">
                <a:solidFill>
                  <a:srgbClr val="0070C0"/>
                </a:solidFill>
              </a:rPr>
              <a:t>совместной деятельности </a:t>
            </a:r>
            <a:r>
              <a:rPr lang="ru-RU" dirty="0">
                <a:solidFill>
                  <a:srgbClr val="0070C0"/>
                </a:solidFill>
              </a:rPr>
              <a:t>воспитателя и/или специалиста с детьми с </a:t>
            </a:r>
            <a:r>
              <a:rPr lang="ru-RU" dirty="0" smtClean="0">
                <a:solidFill>
                  <a:srgbClr val="0070C0"/>
                </a:solidFill>
              </a:rPr>
              <a:t>ОВЗ, направленный </a:t>
            </a:r>
            <a:r>
              <a:rPr lang="ru-RU" dirty="0">
                <a:solidFill>
                  <a:srgbClr val="0070C0"/>
                </a:solidFill>
              </a:rPr>
              <a:t>на коррекцию имеющихся у них нарушений.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12</a:t>
            </a:r>
            <a:r>
              <a:rPr lang="ru-RU" dirty="0">
                <a:solidFill>
                  <a:srgbClr val="0070C0"/>
                </a:solidFill>
              </a:rPr>
              <a:t>. Центр творчества детей, предназначенный для </a:t>
            </a:r>
            <a:r>
              <a:rPr lang="ru-RU" dirty="0" smtClean="0">
                <a:solidFill>
                  <a:srgbClr val="0070C0"/>
                </a:solidFill>
              </a:rPr>
              <a:t>реализации продуктивной </a:t>
            </a:r>
            <a:r>
              <a:rPr lang="ru-RU" dirty="0">
                <a:solidFill>
                  <a:srgbClr val="0070C0"/>
                </a:solidFill>
              </a:rPr>
              <a:t>деятельности детей (рисование, лепка, </a:t>
            </a:r>
            <a:r>
              <a:rPr lang="ru-RU" dirty="0" smtClean="0">
                <a:solidFill>
                  <a:srgbClr val="0070C0"/>
                </a:solidFill>
              </a:rPr>
              <a:t>аппликация, художественный </a:t>
            </a:r>
            <a:r>
              <a:rPr lang="ru-RU" dirty="0">
                <a:solidFill>
                  <a:srgbClr val="0070C0"/>
                </a:solidFill>
              </a:rPr>
              <a:t>труд) в интеграции с содержанием образовательных</a:t>
            </a:r>
          </a:p>
          <a:p>
            <a:r>
              <a:rPr lang="ru-RU" dirty="0">
                <a:solidFill>
                  <a:srgbClr val="0070C0"/>
                </a:solidFill>
              </a:rPr>
              <a:t>областей «Речевое развитие», «Познавательное развитие», «</a:t>
            </a:r>
            <a:r>
              <a:rPr lang="ru-RU" dirty="0" smtClean="0">
                <a:solidFill>
                  <a:srgbClr val="0070C0"/>
                </a:solidFill>
              </a:rPr>
              <a:t>Социально-коммуникативное </a:t>
            </a:r>
            <a:r>
              <a:rPr lang="ru-RU" dirty="0">
                <a:solidFill>
                  <a:srgbClr val="0070C0"/>
                </a:solidFill>
              </a:rPr>
              <a:t>развитие».</a:t>
            </a:r>
          </a:p>
        </p:txBody>
      </p:sp>
    </p:spTree>
    <p:extLst>
      <p:ext uri="{BB962C8B-B14F-4D97-AF65-F5344CB8AC3E}">
        <p14:creationId xmlns:p14="http://schemas.microsoft.com/office/powerpoint/2010/main" val="70265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9" y="0"/>
            <a:ext cx="12192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7259" y="484778"/>
            <a:ext cx="117893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в группах предполагает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гибкое зонирование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возможность трансформации среды с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стоящих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воспитательных и образовательных задач, а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игровых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замыслов детей.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6396" y="2756580"/>
            <a:ext cx="11691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формированию инфраструктуры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комплектации учебно-методических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в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 (Приложение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8988" y="4687936"/>
            <a:ext cx="11685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содержание методической работы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повышению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компетентности педагогов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инфраструктуры и комплектации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учебно-методических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в ДОО в соответствии с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ФГОС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(Приложение 5).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0788" y="3956428"/>
            <a:ext cx="11485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организации внутренней инфраструктуры ДОО (Приложение 4)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9628" y="1668992"/>
            <a:ext cx="11607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Чек-лист формирования инфраструктуры и комплектации учебно-методических материалов (Приложение 2).</a:t>
            </a:r>
            <a:endParaRPr lang="ru-RU" sz="2400" b="0" i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39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02483" y="2828789"/>
            <a:ext cx="10187031" cy="112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Благодарим за внимание!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7726" y="-91032"/>
            <a:ext cx="3340898" cy="282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1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3948" y="2255478"/>
            <a:ext cx="1184805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4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создания образовательного пространства, которое </a:t>
            </a:r>
            <a:r>
              <a:rPr lang="ru-RU" sz="2400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будет гарантировать </a:t>
            </a:r>
            <a:r>
              <a:rPr lang="ru-RU" sz="24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охрану и укрепление физического и </a:t>
            </a:r>
            <a:r>
              <a:rPr lang="ru-RU" sz="2400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психологического здоровья</a:t>
            </a:r>
            <a:r>
              <a:rPr lang="ru-RU" sz="24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эмоционального благополучия воспитанников в </a:t>
            </a:r>
            <a:r>
              <a:rPr lang="ru-RU" sz="2400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дошкольных образовательных </a:t>
            </a:r>
            <a:r>
              <a:rPr lang="ru-RU" sz="24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организациях. </a:t>
            </a:r>
            <a:endParaRPr lang="ru-RU" sz="2400" u="sng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в РФ единого образовательного пространства в </a:t>
            </a:r>
            <a:r>
              <a:rPr lang="ru-RU" sz="24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r>
              <a:rPr lang="ru-RU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едиными стандартами качества образования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endParaRPr lang="ru-RU" sz="24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унифицирования</a:t>
            </a:r>
            <a:r>
              <a:rPr lang="ru-RU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требований к приобретаемому оборудованию </a:t>
            </a:r>
            <a:r>
              <a:rPr lang="ru-RU" sz="24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учебно-методическим </a:t>
            </a:r>
            <a:r>
              <a:rPr lang="ru-RU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материалам, обеспечения </a:t>
            </a:r>
            <a:r>
              <a:rPr lang="ru-RU" sz="24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комплексной безопасности </a:t>
            </a:r>
            <a:r>
              <a:rPr lang="ru-RU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пребывания ребенка в ДОО</a:t>
            </a:r>
            <a:r>
              <a:rPr lang="ru-RU" sz="24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1100" dirty="0" smtClean="0"/>
          </a:p>
          <a:p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100" dirty="0" smtClean="0"/>
              <a:t>(</a:t>
            </a:r>
            <a:r>
              <a:rPr lang="ru-RU" sz="1100" dirty="0"/>
              <a:t>Приказ Министерства просвещения Российской Федерации от 15 апреля 2022 г. № 243 «Об утверждении Порядка формирования федерального перечня электронных образовательных ресурсов,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образования») </a:t>
            </a:r>
            <a:endParaRPr lang="ru-RU" sz="11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4"/>
            <a:ext cx="3340627" cy="28238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54261" y="520117"/>
            <a:ext cx="7852095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ДЛЯ ЧЕГО?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909991" y="671118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9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3948" y="2683315"/>
            <a:ext cx="118480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</a:t>
            </a:r>
            <a:r>
              <a:rPr lang="ru-RU" sz="40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образовательного </a:t>
            </a:r>
            <a:r>
              <a:rPr lang="ru-RU" sz="4000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пространства, обеспечивающего </a:t>
            </a:r>
            <a:r>
              <a:rPr lang="ru-RU" sz="40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охрану и укрепление физического </a:t>
            </a:r>
            <a:r>
              <a:rPr lang="ru-RU" sz="4000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психологического </a:t>
            </a:r>
            <a:r>
              <a:rPr lang="ru-RU" sz="40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здоровья, эмоционального </a:t>
            </a:r>
            <a:r>
              <a:rPr lang="ru-RU" sz="4000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благополучия воспитанников</a:t>
            </a:r>
            <a:r>
              <a:rPr lang="ru-RU" sz="40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4"/>
            <a:ext cx="3340627" cy="28238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54261" y="520117"/>
            <a:ext cx="7852095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2909991" y="671118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4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4"/>
            <a:ext cx="3340627" cy="28238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54261" y="520117"/>
            <a:ext cx="7852095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909991" y="671118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3948" y="2468611"/>
            <a:ext cx="11165746" cy="914400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8567" y="2479142"/>
            <a:ext cx="111657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Помощь в создании инфраструктуры (инвариантной и вариативной), </a:t>
            </a:r>
            <a:r>
              <a:rPr lang="ru-RU" dirty="0" smtClean="0"/>
              <a:t>обеспечивающей полноценное </a:t>
            </a:r>
            <a:r>
              <a:rPr lang="ru-RU" dirty="0"/>
              <a:t>проживание ребенком всех этапов детства (младенческого, раннего и </a:t>
            </a:r>
            <a:r>
              <a:rPr lang="ru-RU" dirty="0" smtClean="0"/>
              <a:t>дошкольного возраста</a:t>
            </a:r>
            <a:r>
              <a:rPr lang="ru-RU" dirty="0"/>
              <a:t>), как в новых, строящихся ДОО, так и при обновлении/дооснащении существующих.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3948" y="3608153"/>
            <a:ext cx="11165746" cy="914400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911" y="4887915"/>
            <a:ext cx="11165746" cy="914400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8567" y="3603533"/>
            <a:ext cx="111224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Помощь в проведении мониторинга в части анализа материально-технического </a:t>
            </a:r>
            <a:r>
              <a:rPr lang="ru-RU" dirty="0" smtClean="0"/>
              <a:t>обеспечения образовательной </a:t>
            </a:r>
            <a:r>
              <a:rPr lang="ru-RU" dirty="0"/>
              <a:t>деятельности, создании современной РППС, отвечающей </a:t>
            </a:r>
            <a:r>
              <a:rPr lang="ru-RU" dirty="0" smtClean="0"/>
              <a:t>государственной образовательной </a:t>
            </a:r>
            <a:r>
              <a:rPr lang="ru-RU" dirty="0"/>
              <a:t>политике, разработке программы развития РППС с учетом изменения подходов </a:t>
            </a:r>
            <a:r>
              <a:rPr lang="ru-RU" dirty="0" smtClean="0"/>
              <a:t>к организации </a:t>
            </a:r>
            <a:r>
              <a:rPr lang="ru-RU" dirty="0"/>
              <a:t>деятельности ДОО.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50239" y="4979850"/>
            <a:ext cx="11122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Формирование условий для преемственности технологий и содержания обучения и воспитания детей на уровнях дошкольного и начального общего образования в разных социальных институтах, включая семью.</a:t>
            </a:r>
          </a:p>
        </p:txBody>
      </p:sp>
    </p:spTree>
    <p:extLst>
      <p:ext uri="{BB962C8B-B14F-4D97-AF65-F5344CB8AC3E}">
        <p14:creationId xmlns:p14="http://schemas.microsoft.com/office/powerpoint/2010/main" val="34199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4"/>
            <a:ext cx="3340627" cy="28238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54261" y="520117"/>
            <a:ext cx="7852095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    ЧТО </a:t>
            </a:r>
            <a:r>
              <a:rPr lang="ru-RU" sz="4000" dirty="0"/>
              <a:t>ЕСТЬ В РЕКОМЕНДАЦИЯХ?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909991" y="671118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3948" y="2468611"/>
            <a:ext cx="11165746" cy="681935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8567" y="2479142"/>
            <a:ext cx="111657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Описание </a:t>
            </a:r>
            <a:r>
              <a:rPr lang="ru-RU" dirty="0"/>
              <a:t>инфраструктуры ДОО, соответствующей современным условиям оснащения ДОО, критерии </a:t>
            </a:r>
            <a:r>
              <a:rPr lang="ru-RU" dirty="0" smtClean="0"/>
              <a:t>формирования.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43948" y="3343991"/>
            <a:ext cx="11165746" cy="641711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38978" y="4182758"/>
            <a:ext cx="11165746" cy="426449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8567" y="3330150"/>
            <a:ext cx="11122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Перечни </a:t>
            </a:r>
            <a:r>
              <a:rPr lang="ru-RU" dirty="0"/>
              <a:t>материалов и оборудования, необходимых для формирования инвариантной и вариативной частей инфраструктуры </a:t>
            </a:r>
            <a:r>
              <a:rPr lang="ru-RU" dirty="0" smtClean="0"/>
              <a:t>ДОО.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0239" y="4186633"/>
            <a:ext cx="111224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Варианты </a:t>
            </a:r>
            <a:r>
              <a:rPr lang="ru-RU" dirty="0"/>
              <a:t>организации инфраструктуры </a:t>
            </a:r>
            <a:r>
              <a:rPr lang="ru-RU" dirty="0" smtClean="0"/>
              <a:t>ДОО.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973" y="4823688"/>
            <a:ext cx="11248095" cy="506012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64147" y="5512318"/>
            <a:ext cx="11165746" cy="832896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2535" y="4867011"/>
            <a:ext cx="110812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Алгоритмы </a:t>
            </a:r>
            <a:r>
              <a:rPr lang="ru-RU" dirty="0"/>
              <a:t>формирования инфраструктуры ДОО и комплектации </a:t>
            </a:r>
            <a:r>
              <a:rPr lang="ru-RU" dirty="0" smtClean="0"/>
              <a:t>учебно-методических материалов.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4147" y="5467101"/>
            <a:ext cx="110503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Предложения </a:t>
            </a:r>
            <a:r>
              <a:rPr lang="ru-RU" dirty="0"/>
              <a:t>к организации методической работы по повышению профессиональной компетентности педагогов в области создания инфраструктуры ДОО и комплектации </a:t>
            </a:r>
            <a:r>
              <a:rPr lang="ru-RU" dirty="0" smtClean="0"/>
              <a:t>учебно-методических </a:t>
            </a:r>
            <a:r>
              <a:rPr lang="ru-RU" dirty="0"/>
              <a:t>материалов в соответствии с требованиями ФГОС </a:t>
            </a:r>
            <a:r>
              <a:rPr lang="ru-RU" dirty="0" smtClean="0"/>
              <a:t>ДО.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1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4"/>
            <a:ext cx="3340627" cy="28238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54261" y="520117"/>
            <a:ext cx="7852095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    ЧТО </a:t>
            </a:r>
            <a:r>
              <a:rPr lang="ru-RU" sz="4000" dirty="0"/>
              <a:t>ЕСТЬ В РЕКОМЕНДАЦИЯХ?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909991" y="671118"/>
            <a:ext cx="1023457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3948" y="2529028"/>
            <a:ext cx="11165746" cy="681935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2276" y="2525371"/>
            <a:ext cx="111657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Материально-техническое обеспечение программы – учебно-методический комплект, оборудование, оснащение.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3948" y="3494368"/>
            <a:ext cx="11165746" cy="1759444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43948" y="3454269"/>
            <a:ext cx="111224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Средства обучения и воспитания — приборы, оборудование, включая спортивное оборудование и</a:t>
            </a:r>
          </a:p>
          <a:p>
            <a:r>
              <a:rPr lang="ru-RU" dirty="0"/>
              <a:t>инвентарь, инструменты (в том числе музыкальные), учебно-наглядные пособия, </a:t>
            </a:r>
            <a:r>
              <a:rPr lang="ru-RU" dirty="0" smtClean="0"/>
              <a:t>учебно-методические </a:t>
            </a:r>
            <a:r>
              <a:rPr lang="ru-RU" dirty="0"/>
              <a:t>комплекты, компьютеры, информационно-телекоммуникационные сети, </a:t>
            </a:r>
            <a:r>
              <a:rPr lang="ru-RU" dirty="0" smtClean="0"/>
              <a:t>аппаратно-программные </a:t>
            </a:r>
            <a:r>
              <a:rPr lang="ru-RU" dirty="0"/>
              <a:t>и аудиовизуальные средства, печатные и электронные образовательные и</a:t>
            </a:r>
          </a:p>
          <a:p>
            <a:r>
              <a:rPr lang="ru-RU" dirty="0"/>
              <a:t>информационные ресурсы и иные материальные объекты, необходимые для организации</a:t>
            </a:r>
          </a:p>
          <a:p>
            <a:r>
              <a:rPr lang="ru-RU" dirty="0"/>
              <a:t>образовательной деятельности (пункт 26 статьи 2. Закона об образовании).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64147" y="5512318"/>
            <a:ext cx="11165746" cy="832896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3948" y="5552417"/>
            <a:ext cx="110503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Учебно-методические материалы - все виды учебных изданий, обеспечивающие реализацию</a:t>
            </a:r>
          </a:p>
          <a:p>
            <a:r>
              <a:rPr lang="ru-RU" dirty="0"/>
              <a:t>образовательных программ дошкольного образования (ГОСТ Р 7.0.60-2020).</a:t>
            </a:r>
          </a:p>
        </p:txBody>
      </p:sp>
    </p:spTree>
    <p:extLst>
      <p:ext uri="{BB962C8B-B14F-4D97-AF65-F5344CB8AC3E}">
        <p14:creationId xmlns:p14="http://schemas.microsoft.com/office/powerpoint/2010/main" val="362548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4"/>
            <a:ext cx="3340627" cy="28238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94870" y="520117"/>
            <a:ext cx="8576197" cy="87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    ПРИНЦИПЫ </a:t>
            </a:r>
            <a:r>
              <a:rPr lang="ru-RU" sz="4000" dirty="0" smtClean="0"/>
              <a:t>ФОРМИРОВАНИЯ РППС</a:t>
            </a:r>
            <a:endParaRPr lang="ru-RU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625754" y="686667"/>
            <a:ext cx="896634" cy="5704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3948" y="2468611"/>
            <a:ext cx="11165746" cy="681935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8567" y="2479142"/>
            <a:ext cx="111657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Соответствия </a:t>
            </a:r>
            <a:r>
              <a:rPr lang="ru-RU" dirty="0"/>
              <a:t>возрастным, индивидуальным, психологическим и физиологическим </a:t>
            </a:r>
            <a:r>
              <a:rPr lang="ru-RU" dirty="0" smtClean="0"/>
              <a:t>особенностям воспитанников.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43948" y="3343991"/>
            <a:ext cx="11165746" cy="525669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10315" y="4115314"/>
            <a:ext cx="11165746" cy="448297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8106" y="3405412"/>
            <a:ext cx="111224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Личностно-развивающего </a:t>
            </a:r>
            <a:r>
              <a:rPr lang="ru-RU" dirty="0"/>
              <a:t>и гуманистического характера взаимодействия взрослых и </a:t>
            </a:r>
            <a:r>
              <a:rPr lang="ru-RU" dirty="0" smtClean="0"/>
              <a:t>детей.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13735" y="4117850"/>
            <a:ext cx="111224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Поддержки </a:t>
            </a:r>
            <a:r>
              <a:rPr lang="ru-RU" dirty="0"/>
              <a:t>инициативы детей в различных видах </a:t>
            </a:r>
            <a:r>
              <a:rPr lang="ru-RU" dirty="0" smtClean="0"/>
              <a:t>деятельности.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798" y="4762350"/>
            <a:ext cx="11248095" cy="506012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8979" y="5435344"/>
            <a:ext cx="11165746" cy="324115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4909" y="4823207"/>
            <a:ext cx="110812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Единства </a:t>
            </a:r>
            <a:r>
              <a:rPr lang="ru-RU" dirty="0"/>
              <a:t>обучения и воспитания в образовательной среде детского </a:t>
            </a:r>
            <a:r>
              <a:rPr lang="ru-RU" dirty="0" smtClean="0"/>
              <a:t>сада.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8106" y="5390127"/>
            <a:ext cx="11050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Организации </a:t>
            </a:r>
            <a:r>
              <a:rPr lang="ru-RU" dirty="0"/>
              <a:t>качественного доступного образования детей дошкольного возраста, в том числе с </a:t>
            </a:r>
            <a:r>
              <a:rPr lang="ru-RU" dirty="0" smtClean="0"/>
              <a:t>ОВЗ.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8567" y="6020853"/>
            <a:ext cx="11165746" cy="552765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35560" y="5993983"/>
            <a:ext cx="112355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общей культуры детей, в том числе ценностей здорового образа жизни и нравственных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ориентиров.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10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2174</Words>
  <Application>Microsoft Office PowerPoint</Application>
  <PresentationFormat>Широкоэкранный</PresentationFormat>
  <Paragraphs>216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Тема Office</vt:lpstr>
      <vt:lpstr>Как организовать мониторинг инфраструктуры РППС детского сада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организовать мониторинг инфраструктуры РППС детского сада</dc:title>
  <dc:creator>Admin</dc:creator>
  <cp:lastModifiedBy>Admin</cp:lastModifiedBy>
  <cp:revision>53</cp:revision>
  <dcterms:created xsi:type="dcterms:W3CDTF">2023-05-12T10:52:20Z</dcterms:created>
  <dcterms:modified xsi:type="dcterms:W3CDTF">2023-05-16T15:02:25Z</dcterms:modified>
</cp:coreProperties>
</file>