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1" d="100"/>
          <a:sy n="81" d="100"/>
        </p:scale>
        <p:origin x="8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775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1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1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223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82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24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2DDAC46-4FD7-49B2-A4EE-6D1AC8ED3A3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4567E5D-CF07-4BB9-ABD0-0A8E93AEB0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41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920880" cy="4248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Какими компетенциями действительно должен обладать педагог дошкольного образовательного учреждения, чтобы быть на одной волне с обществом? 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Быть востребованным и уважаемым?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661248"/>
            <a:ext cx="5645224" cy="792088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Заместитель заведующего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Рзаева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Оксана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Минниахматовна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496944" cy="7920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Муниципальное автономное дошкольное образовательное учреждение города Нижневартовска детский сад №80 «Светлячок»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88640"/>
            <a:ext cx="7575748" cy="1512168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Педагог – это человек, профессионально принимающий на себя ответственность за развитие другого человека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».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Ш.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Амонашвили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1844824"/>
            <a:ext cx="7647756" cy="4608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«Современному ребенку – современного педагога!» – лозунг сегодняшнего дня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!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КОМПЕТЕНТНЫЙ –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осведомленный, авторитетный в какой-либо области. словарь С.И. Ожегова.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Компетенция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применительно к профессиональному образованию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 – способность применять знания, умения и практический опыт для успешной трудовой деятельности.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Профессиональная компетентность современного педагога ДОУ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 определяется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совокупностью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общечеловеческих и специфических профессиональных установок, позволяющих ему справляться с заданной программой и особыми, возникающими в психолого – педагогическом процессе дошкольного учреждения, ситуациями, разрешая которые, он способствует уточнению, совершенствованию, практическому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воплощению задач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развития, его общих и  специальных способностей.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056784" cy="6480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sz="2300" b="1" dirty="0" smtClean="0">
                <a:solidFill>
                  <a:srgbClr val="002060"/>
                </a:solidFill>
                <a:latin typeface="Bookman Old Style" pitchFamily="18" charset="0"/>
              </a:rPr>
              <a:t>. Первая </a:t>
            </a:r>
            <a:r>
              <a:rPr lang="ru-RU" sz="2300" b="1" dirty="0">
                <a:solidFill>
                  <a:srgbClr val="002060"/>
                </a:solidFill>
                <a:latin typeface="Bookman Old Style" pitchFamily="18" charset="0"/>
              </a:rPr>
              <a:t>стадия – бессознательная некомпетентность. </a:t>
            </a:r>
          </a:p>
          <a:p>
            <a:pPr lvl="0" algn="just"/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нет необходимых знаний, умений и навыков </a:t>
            </a: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не </a:t>
            </a:r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знает, об их </a:t>
            </a: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отсутствии. </a:t>
            </a:r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Профессиональная самооценка: «Я не знаю, что я не знаю» (уровень профессионализма - низкий). </a:t>
            </a:r>
          </a:p>
          <a:p>
            <a:pPr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Bookman Old Style" pitchFamily="18" charset="0"/>
              </a:rPr>
              <a:t>2. Вторая стадия – сознательная некомпетентность. </a:t>
            </a:r>
          </a:p>
          <a:p>
            <a:pPr lvl="0" algn="just"/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осознание того, каких профессиональных знаний, умений, навыков не </a:t>
            </a: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хватает. </a:t>
            </a:r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Профессиональная самооценка: «Я знаю, что я не знаю» (потенциальный уровень профессионализма – учебный). </a:t>
            </a:r>
          </a:p>
          <a:p>
            <a:pPr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Bookman Old Style" pitchFamily="18" charset="0"/>
              </a:rPr>
              <a:t>3. Третья стадия – сознательная компетентность. </a:t>
            </a:r>
          </a:p>
          <a:p>
            <a:pPr lvl="0" algn="just"/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знает содержание своих профессиональных знаний, умений и навыков и может их эффективно </a:t>
            </a: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применять. </a:t>
            </a:r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Профессиональная самооценка: «Я знаю, что я знаю» (уровень профессионализма – основной или номинальный). </a:t>
            </a:r>
          </a:p>
          <a:p>
            <a:pPr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Bookman Old Style" pitchFamily="18" charset="0"/>
              </a:rPr>
              <a:t>4. Четвёртая стадия – бессознательная компетентность. </a:t>
            </a:r>
          </a:p>
          <a:p>
            <a:pPr lvl="0" algn="just"/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профессиональные навыки полностью интегрированы, встроены в </a:t>
            </a:r>
            <a:r>
              <a:rPr lang="ru-RU" sz="2300" dirty="0" smtClean="0">
                <a:solidFill>
                  <a:srgbClr val="002060"/>
                </a:solidFill>
                <a:latin typeface="Bookman Old Style" pitchFamily="18" charset="0"/>
              </a:rPr>
              <a:t>поведение, профессионализм </a:t>
            </a:r>
            <a:r>
              <a:rPr lang="ru-RU" sz="2300" dirty="0">
                <a:solidFill>
                  <a:srgbClr val="002060"/>
                </a:solidFill>
                <a:latin typeface="Bookman Old Style" pitchFamily="18" charset="0"/>
              </a:rPr>
              <a:t>является частью личности. Высокий уровень мастерства (уровень профессионализма – оптимальный перспективный).</a:t>
            </a:r>
            <a:endParaRPr lang="ru-RU" sz="23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150" name="Picture 6" descr="https://webmg.ru/wp-content/uploads/2022/05/208-20220510_1728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2203"/>
            <a:ext cx="27187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888" y="404664"/>
            <a:ext cx="8064896" cy="18722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Воспитательно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–образовательная деятельность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предполагает следующие критерии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компетентности: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осуществление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целостного педагогического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процесса;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развивающей среды;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обеспечение охраны жизни и здоровья детей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2424" y="2492896"/>
            <a:ext cx="8083359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Учебно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– методическая деятельность воспитателя предполагает следующие критерии компетентности: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планирование воспитательно-образовательной работы;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проектирование педагогической деятельности на основе анализа достигнутых результатов.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82424" y="4653136"/>
            <a:ext cx="8110055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Социально – педагогическая деятельность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воспитателя предполагает следующие критерии компетентности: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консультативная помощь родителям;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создание условий для социализации детей;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защита интересов и прав.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5292"/>
            <a:ext cx="6048672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r>
              <a:rPr lang="ru-RU" sz="3800" dirty="0" smtClean="0">
                <a:solidFill>
                  <a:srgbClr val="002060"/>
                </a:solidFill>
                <a:latin typeface="Bookman Old Style" pitchFamily="18" charset="0"/>
              </a:rPr>
              <a:t>работа </a:t>
            </a:r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в методических объединениях;</a:t>
            </a:r>
          </a:p>
          <a:p>
            <a:pPr lvl="0" algn="just"/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исследовательская, экспериментальная деятельность;</a:t>
            </a:r>
          </a:p>
          <a:p>
            <a:pPr lvl="0" algn="just"/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инновационная деятельность, освоение новых педагогических технологий;</a:t>
            </a:r>
          </a:p>
          <a:p>
            <a:pPr lvl="0" algn="just"/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различные формы педагогической поддержки;</a:t>
            </a:r>
          </a:p>
          <a:p>
            <a:pPr lvl="0" algn="just"/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активное участие в педагогических конкурсах;</a:t>
            </a:r>
          </a:p>
          <a:p>
            <a:pPr lvl="0" algn="just"/>
            <a:r>
              <a:rPr lang="ru-RU" sz="3800" dirty="0">
                <a:solidFill>
                  <a:srgbClr val="002060"/>
                </a:solidFill>
                <a:latin typeface="Bookman Old Style" pitchFamily="18" charset="0"/>
              </a:rPr>
              <a:t>обобщение собственного педагогического опыта.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miro.medium.com/max/645/0*k4qU8DORgk7Woe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842" y="371176"/>
            <a:ext cx="2011158" cy="2088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4572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ПУТИ РАЗВИТИЯ ПРОФЕССИОНАЛЬНОЙ КОМПЕТЕНТНОСТИ ПЕДАГОГА: 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6048672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систематически проходить курсы повышения квалификации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изучать современную методическую, педагогическую литературу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посещение обучающие семинары, практикумы и т.д.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участвовать в дискуссиях, обмениваться опытом с коллегами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участвовать в открытых просмотрах образовательной деятельности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изучать информационно-компьютерные технологии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участвовать в конкурсах профессионального мастерства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иметь доступ в Интернет для общения с коллегами и размещения своих педагогических разработок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осуществлять работу по самообразованию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21514" name="Picture 10" descr="https://i.pinimg.com/originals/eb/c7/77/ebc777ba5cfec1ff8f950d6292b16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4377"/>
            <a:ext cx="1801152" cy="2088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49896" y="154377"/>
            <a:ext cx="457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ПОВЫШЕНИЕ ПРОФЕССИОНАЛИЗМА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6768752" cy="15841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ИГРА «КАРУСЕЛЬ»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</a:rPr>
              <a:t>Современный педагог должен быть… </a:t>
            </a:r>
          </a:p>
          <a:p>
            <a:endParaRPr lang="ru-RU" sz="3200" dirty="0"/>
          </a:p>
        </p:txBody>
      </p:sp>
      <p:pic>
        <p:nvPicPr>
          <p:cNvPr id="18434" name="Picture 2" descr="https://coolsen.ru/wp-content/uploads/2021/11/39-20211129_1812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1301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4430" y="260648"/>
            <a:ext cx="8118050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АНАЛИЗ АНКЕТИРОВАНИЯ РОДИТЕЛЕЙ ПО ТЕМЕ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«ДЕТСКИЙ САД ГЛАЗАМИ РОДИТЕЛЯ»</a:t>
            </a:r>
            <a:endParaRPr lang="ru-RU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55329"/>
              </p:ext>
            </p:extLst>
          </p:nvPr>
        </p:nvGraphicFramePr>
        <p:xfrm>
          <a:off x="774430" y="1124744"/>
          <a:ext cx="8136904" cy="51576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04135">
                  <a:extLst>
                    <a:ext uri="{9D8B030D-6E8A-4147-A177-3AD203B41FA5}">
                      <a16:colId xmlns:a16="http://schemas.microsoft.com/office/drawing/2014/main" val="2008172187"/>
                    </a:ext>
                  </a:extLst>
                </a:gridCol>
                <a:gridCol w="1332769">
                  <a:extLst>
                    <a:ext uri="{9D8B030D-6E8A-4147-A177-3AD203B41FA5}">
                      <a16:colId xmlns:a16="http://schemas.microsoft.com/office/drawing/2014/main" val="22673501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В анкетировании приняли участие: 71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родитель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61625"/>
                  </a:ext>
                </a:extLst>
              </a:tr>
              <a:tr h="565264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Доступность информации о возрастных и индивидуальных особенностях детей, особенностях развития воспитанников отмечают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100%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29843"/>
                  </a:ext>
                </a:extLst>
              </a:tr>
              <a:tr h="370944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Внимательное и  доброжелательное отношение  к детям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8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Отмечают грамотную организацию совместной деятельности родителей и детей группы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3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Родители отмечают, что их дети любят педагога, им с ним интересно и дети с удовольствием общаются с педагогом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5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Родителей ответили, что ребёнок идет в детский сад с хорошим настроением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22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Удовлетворены  работой группы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8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Удовлетворены оказываемыми образовательными услугами в дошкольном учреждении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5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Отмечают положительную динамику в развитии своего ребенка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Не испытывают неудобство и негативизм в общении с педагогом, свободно обращаются за советом к воспитателю ДОУ.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Удовлетворены предоставлением необходимой информации в полном объеме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100%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6632"/>
            <a:ext cx="7272808" cy="5760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КАКОЙ ВАШ ВОСПИТАТЕЛЬ?» </a:t>
            </a:r>
          </a:p>
          <a:p>
            <a:endParaRPr lang="ru-RU" dirty="0"/>
          </a:p>
        </p:txBody>
      </p:sp>
      <p:pic>
        <p:nvPicPr>
          <p:cNvPr id="4" name="16715183463972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1229531"/>
            <a:ext cx="3312368" cy="526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27D55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172</TotalTime>
  <Words>592</Words>
  <Application>Microsoft Office PowerPoint</Application>
  <PresentationFormat>Экран (4:3)</PresentationFormat>
  <Paragraphs>74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Franklin Gothic Book</vt:lpstr>
      <vt:lpstr>Crop</vt:lpstr>
      <vt:lpstr>Какими компетенциями действительно должен обладать педагог дошкольного образовательного учреждения, чтобы быть на одной волне с обществом?  Быть востребованным и уважаемым?</vt:lpstr>
      <vt:lpstr>«Педагог – это человек, профессионально принимающий на себя ответственность за развитие другого человека».  Ш. Амонашвили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Какими компетенциями действительно должен обладать педагог ДОУ, чтобы быть на одной волне с обществом?  Быть востребованным и уважаемым</dc:title>
  <dc:creator>Пользователь Windows</dc:creator>
  <cp:lastModifiedBy>Admin</cp:lastModifiedBy>
  <cp:revision>21</cp:revision>
  <dcterms:created xsi:type="dcterms:W3CDTF">2022-12-18T13:59:48Z</dcterms:created>
  <dcterms:modified xsi:type="dcterms:W3CDTF">2022-12-21T04:11:57Z</dcterms:modified>
</cp:coreProperties>
</file>