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92" r:id="rId3"/>
    <p:sldId id="298" r:id="rId4"/>
    <p:sldId id="293" r:id="rId5"/>
    <p:sldId id="287" r:id="rId6"/>
    <p:sldId id="278" r:id="rId7"/>
    <p:sldId id="279" r:id="rId8"/>
    <p:sldId id="294" r:id="rId9"/>
    <p:sldId id="296" r:id="rId10"/>
    <p:sldId id="288" r:id="rId11"/>
    <p:sldId id="283" r:id="rId12"/>
    <p:sldId id="284" r:id="rId13"/>
    <p:sldId id="291" r:id="rId14"/>
    <p:sldId id="285" r:id="rId15"/>
    <p:sldId id="304" r:id="rId16"/>
    <p:sldId id="305" r:id="rId17"/>
    <p:sldId id="303" r:id="rId18"/>
    <p:sldId id="297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D5E8"/>
    <a:srgbClr val="934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27" autoAdjust="0"/>
  </p:normalViewPr>
  <p:slideViewPr>
    <p:cSldViewPr>
      <p:cViewPr varScale="1">
        <p:scale>
          <a:sx n="65" d="100"/>
          <a:sy n="65" d="100"/>
        </p:scale>
        <p:origin x="22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E089B-B21F-4AF0-ADC6-17CC92D52E6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3DFCCDD-1676-43F3-B4D9-2F14109D334B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</a:rPr>
            <a:t>Вызов</a:t>
          </a:r>
          <a:endParaRPr lang="ru-RU" sz="2400" b="1" i="1" dirty="0">
            <a:solidFill>
              <a:schemeClr val="tx1"/>
            </a:solidFill>
          </a:endParaRPr>
        </a:p>
      </dgm:t>
    </dgm:pt>
    <dgm:pt modelId="{76C2BEE3-D2CD-46BD-B5E6-9281228DFAEB}" type="parTrans" cxnId="{4FA372B6-5049-4882-B92B-D1DA7FA2CF5F}">
      <dgm:prSet/>
      <dgm:spPr/>
      <dgm:t>
        <a:bodyPr/>
        <a:lstStyle/>
        <a:p>
          <a:endParaRPr lang="ru-RU"/>
        </a:p>
      </dgm:t>
    </dgm:pt>
    <dgm:pt modelId="{CD8FCEA8-538C-4AAA-B8F5-DD2C0C2AAE3B}" type="sibTrans" cxnId="{4FA372B6-5049-4882-B92B-D1DA7FA2CF5F}">
      <dgm:prSet/>
      <dgm:spPr/>
      <dgm:t>
        <a:bodyPr/>
        <a:lstStyle/>
        <a:p>
          <a:endParaRPr lang="ru-RU"/>
        </a:p>
      </dgm:t>
    </dgm:pt>
    <dgm:pt modelId="{5466FE06-8FF6-4836-8DEB-29C4FDD20457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пробуждается интерес к теме.</a:t>
          </a:r>
          <a:endParaRPr lang="ru-RU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E7543E-645F-4242-887C-C230CBBC554F}" type="parTrans" cxnId="{B5A7A0F9-C4EB-49AA-A533-26FC050E3BE2}">
      <dgm:prSet/>
      <dgm:spPr/>
      <dgm:t>
        <a:bodyPr/>
        <a:lstStyle/>
        <a:p>
          <a:endParaRPr lang="ru-RU"/>
        </a:p>
      </dgm:t>
    </dgm:pt>
    <dgm:pt modelId="{DEE86948-2412-49C3-8EBB-CD234947527F}" type="sibTrans" cxnId="{B5A7A0F9-C4EB-49AA-A533-26FC050E3BE2}">
      <dgm:prSet/>
      <dgm:spPr/>
      <dgm:t>
        <a:bodyPr/>
        <a:lstStyle/>
        <a:p>
          <a:endParaRPr lang="ru-RU"/>
        </a:p>
      </dgm:t>
    </dgm:pt>
    <dgm:pt modelId="{FC1CA13B-88AD-49EE-956F-978484F69FC8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Осмысление</a:t>
          </a:r>
          <a:endParaRPr lang="ru-RU" sz="1600" b="1" i="1" dirty="0">
            <a:solidFill>
              <a:schemeClr val="tx1"/>
            </a:solidFill>
          </a:endParaRPr>
        </a:p>
      </dgm:t>
    </dgm:pt>
    <dgm:pt modelId="{3AD2C46D-5C38-4F90-A3F6-1AAAF714C726}" type="parTrans" cxnId="{C7B081CC-B175-408D-B32C-8B3CF3300F31}">
      <dgm:prSet/>
      <dgm:spPr/>
      <dgm:t>
        <a:bodyPr/>
        <a:lstStyle/>
        <a:p>
          <a:endParaRPr lang="ru-RU"/>
        </a:p>
      </dgm:t>
    </dgm:pt>
    <dgm:pt modelId="{33F98C7D-2C10-4E9F-88A6-B6405A1CDACE}" type="sibTrans" cxnId="{C7B081CC-B175-408D-B32C-8B3CF3300F31}">
      <dgm:prSet/>
      <dgm:spPr/>
      <dgm:t>
        <a:bodyPr/>
        <a:lstStyle/>
        <a:p>
          <a:endParaRPr lang="ru-RU"/>
        </a:p>
      </dgm:t>
    </dgm:pt>
    <dgm:pt modelId="{9E279A12-EA0A-42E3-B932-25CFB4F4F8EE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осмысленная работа с текстом или информацией.</a:t>
          </a:r>
          <a:endParaRPr lang="ru-RU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478D2D-230E-40BE-8E6D-B7A19B4B95E2}" type="parTrans" cxnId="{61013139-C9F1-48AF-A3D9-59A45D5E1FAE}">
      <dgm:prSet/>
      <dgm:spPr/>
      <dgm:t>
        <a:bodyPr/>
        <a:lstStyle/>
        <a:p>
          <a:endParaRPr lang="ru-RU"/>
        </a:p>
      </dgm:t>
    </dgm:pt>
    <dgm:pt modelId="{51E45E20-2862-440A-9E99-2C2619CEA704}" type="sibTrans" cxnId="{61013139-C9F1-48AF-A3D9-59A45D5E1FAE}">
      <dgm:prSet/>
      <dgm:spPr/>
      <dgm:t>
        <a:bodyPr/>
        <a:lstStyle/>
        <a:p>
          <a:endParaRPr lang="ru-RU"/>
        </a:p>
      </dgm:t>
    </dgm:pt>
    <dgm:pt modelId="{C973A82A-C8EC-410C-A6C9-781ECABD539C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Рефлексия</a:t>
          </a:r>
          <a:endParaRPr lang="ru-RU" b="1" i="1" dirty="0">
            <a:solidFill>
              <a:schemeClr val="tx1"/>
            </a:solidFill>
          </a:endParaRPr>
        </a:p>
      </dgm:t>
    </dgm:pt>
    <dgm:pt modelId="{7B210E1E-7DF6-4793-B466-4668FC9FACCB}" type="parTrans" cxnId="{B2C28E33-2BD3-4C6B-BEA9-2FAFD4F1B08A}">
      <dgm:prSet/>
      <dgm:spPr/>
      <dgm:t>
        <a:bodyPr/>
        <a:lstStyle/>
        <a:p>
          <a:endParaRPr lang="ru-RU"/>
        </a:p>
      </dgm:t>
    </dgm:pt>
    <dgm:pt modelId="{47BC7DFB-8C77-428C-9639-AF30C1050ED2}" type="sibTrans" cxnId="{B2C28E33-2BD3-4C6B-BEA9-2FAFD4F1B08A}">
      <dgm:prSet/>
      <dgm:spPr/>
      <dgm:t>
        <a:bodyPr/>
        <a:lstStyle/>
        <a:p>
          <a:endParaRPr lang="ru-RU"/>
        </a:p>
      </dgm:t>
    </dgm:pt>
    <dgm:pt modelId="{0C876D4A-C842-4968-8AF3-6B2550B85611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размышления, формирование личностного отношения.</a:t>
          </a:r>
          <a:endParaRPr lang="ru-RU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4DB007-DDD7-45D6-998A-641DD8287905}" type="parTrans" cxnId="{97B1C1A5-DD24-47C6-8650-728222908460}">
      <dgm:prSet/>
      <dgm:spPr/>
      <dgm:t>
        <a:bodyPr/>
        <a:lstStyle/>
        <a:p>
          <a:endParaRPr lang="ru-RU"/>
        </a:p>
      </dgm:t>
    </dgm:pt>
    <dgm:pt modelId="{9AE86EA3-82D5-4311-92E8-D614A806DB3F}" type="sibTrans" cxnId="{97B1C1A5-DD24-47C6-8650-728222908460}">
      <dgm:prSet/>
      <dgm:spPr/>
      <dgm:t>
        <a:bodyPr/>
        <a:lstStyle/>
        <a:p>
          <a:endParaRPr lang="ru-RU"/>
        </a:p>
      </dgm:t>
    </dgm:pt>
    <dgm:pt modelId="{848F7EFA-0FD0-4940-A1E3-D6965EBE7452}" type="pres">
      <dgm:prSet presAssocID="{147E089B-B21F-4AF0-ADC6-17CC92D52E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F11453-BDFB-4B28-AB0F-E5F205A9839C}" type="pres">
      <dgm:prSet presAssocID="{13DFCCDD-1676-43F3-B4D9-2F14109D334B}" presName="composite" presStyleCnt="0"/>
      <dgm:spPr/>
    </dgm:pt>
    <dgm:pt modelId="{56D2B6A1-D633-4911-A621-D5733790D692}" type="pres">
      <dgm:prSet presAssocID="{13DFCCDD-1676-43F3-B4D9-2F14109D334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3E26D-BB7E-4BFC-AAEC-5C75D36C6CC0}" type="pres">
      <dgm:prSet presAssocID="{13DFCCDD-1676-43F3-B4D9-2F14109D334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0152B-92C3-4008-A41D-66615AD0BEE8}" type="pres">
      <dgm:prSet presAssocID="{CD8FCEA8-538C-4AAA-B8F5-DD2C0C2AAE3B}" presName="sp" presStyleCnt="0"/>
      <dgm:spPr/>
    </dgm:pt>
    <dgm:pt modelId="{D73693C0-7642-47FC-A1EB-8304D42149D2}" type="pres">
      <dgm:prSet presAssocID="{FC1CA13B-88AD-49EE-956F-978484F69FC8}" presName="composite" presStyleCnt="0"/>
      <dgm:spPr/>
    </dgm:pt>
    <dgm:pt modelId="{D7A5AE7C-22D0-4567-9A7C-102CD8023867}" type="pres">
      <dgm:prSet presAssocID="{FC1CA13B-88AD-49EE-956F-978484F69FC8}" presName="parentText" presStyleLbl="alignNode1" presStyleIdx="1" presStyleCnt="3" custScaleX="1069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95FA3-219D-443F-9143-29BD8ACEE876}" type="pres">
      <dgm:prSet presAssocID="{FC1CA13B-88AD-49EE-956F-978484F69FC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7649E-F6AD-4CCE-844A-2C64929C6075}" type="pres">
      <dgm:prSet presAssocID="{33F98C7D-2C10-4E9F-88A6-B6405A1CDACE}" presName="sp" presStyleCnt="0"/>
      <dgm:spPr/>
    </dgm:pt>
    <dgm:pt modelId="{9A93DA5E-C4B2-4180-8EE2-7995ED274D3B}" type="pres">
      <dgm:prSet presAssocID="{C973A82A-C8EC-410C-A6C9-781ECABD539C}" presName="composite" presStyleCnt="0"/>
      <dgm:spPr/>
    </dgm:pt>
    <dgm:pt modelId="{B485B94A-928D-48B3-BDAC-B585132D8A1F}" type="pres">
      <dgm:prSet presAssocID="{C973A82A-C8EC-410C-A6C9-781ECABD539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CB509-9DD5-4822-BE2E-EDCACA067DD2}" type="pres">
      <dgm:prSet presAssocID="{C973A82A-C8EC-410C-A6C9-781ECABD539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B1C1A5-DD24-47C6-8650-728222908460}" srcId="{C973A82A-C8EC-410C-A6C9-781ECABD539C}" destId="{0C876D4A-C842-4968-8AF3-6B2550B85611}" srcOrd="0" destOrd="0" parTransId="{6A4DB007-DDD7-45D6-998A-641DD8287905}" sibTransId="{9AE86EA3-82D5-4311-92E8-D614A806DB3F}"/>
    <dgm:cxn modelId="{AD99AE01-5CF1-45B9-80D1-6001DD7D7475}" type="presOf" srcId="{5466FE06-8FF6-4836-8DEB-29C4FDD20457}" destId="{73D3E26D-BB7E-4BFC-AAEC-5C75D36C6CC0}" srcOrd="0" destOrd="0" presId="urn:microsoft.com/office/officeart/2005/8/layout/chevron2"/>
    <dgm:cxn modelId="{E72CE33E-4662-4BEA-9CDC-757F23979C6C}" type="presOf" srcId="{0C876D4A-C842-4968-8AF3-6B2550B85611}" destId="{405CB509-9DD5-4822-BE2E-EDCACA067DD2}" srcOrd="0" destOrd="0" presId="urn:microsoft.com/office/officeart/2005/8/layout/chevron2"/>
    <dgm:cxn modelId="{61013139-C9F1-48AF-A3D9-59A45D5E1FAE}" srcId="{FC1CA13B-88AD-49EE-956F-978484F69FC8}" destId="{9E279A12-EA0A-42E3-B932-25CFB4F4F8EE}" srcOrd="0" destOrd="0" parTransId="{DD478D2D-230E-40BE-8E6D-B7A19B4B95E2}" sibTransId="{51E45E20-2862-440A-9E99-2C2619CEA704}"/>
    <dgm:cxn modelId="{B2C28E33-2BD3-4C6B-BEA9-2FAFD4F1B08A}" srcId="{147E089B-B21F-4AF0-ADC6-17CC92D52E60}" destId="{C973A82A-C8EC-410C-A6C9-781ECABD539C}" srcOrd="2" destOrd="0" parTransId="{7B210E1E-7DF6-4793-B466-4668FC9FACCB}" sibTransId="{47BC7DFB-8C77-428C-9639-AF30C1050ED2}"/>
    <dgm:cxn modelId="{3DF80DFE-126A-44FD-B63A-DFBB9E8D06CF}" type="presOf" srcId="{9E279A12-EA0A-42E3-B932-25CFB4F4F8EE}" destId="{2F595FA3-219D-443F-9143-29BD8ACEE876}" srcOrd="0" destOrd="0" presId="urn:microsoft.com/office/officeart/2005/8/layout/chevron2"/>
    <dgm:cxn modelId="{4FA372B6-5049-4882-B92B-D1DA7FA2CF5F}" srcId="{147E089B-B21F-4AF0-ADC6-17CC92D52E60}" destId="{13DFCCDD-1676-43F3-B4D9-2F14109D334B}" srcOrd="0" destOrd="0" parTransId="{76C2BEE3-D2CD-46BD-B5E6-9281228DFAEB}" sibTransId="{CD8FCEA8-538C-4AAA-B8F5-DD2C0C2AAE3B}"/>
    <dgm:cxn modelId="{02615E19-5FAC-42BB-A4D3-76815DAD4D30}" type="presOf" srcId="{147E089B-B21F-4AF0-ADC6-17CC92D52E60}" destId="{848F7EFA-0FD0-4940-A1E3-D6965EBE7452}" srcOrd="0" destOrd="0" presId="urn:microsoft.com/office/officeart/2005/8/layout/chevron2"/>
    <dgm:cxn modelId="{20C5B266-02FA-4832-97E8-F046C4E13F4B}" type="presOf" srcId="{C973A82A-C8EC-410C-A6C9-781ECABD539C}" destId="{B485B94A-928D-48B3-BDAC-B585132D8A1F}" srcOrd="0" destOrd="0" presId="urn:microsoft.com/office/officeart/2005/8/layout/chevron2"/>
    <dgm:cxn modelId="{B904AF1A-519E-4900-96AF-0BAE3D3A3AEF}" type="presOf" srcId="{FC1CA13B-88AD-49EE-956F-978484F69FC8}" destId="{D7A5AE7C-22D0-4567-9A7C-102CD8023867}" srcOrd="0" destOrd="0" presId="urn:microsoft.com/office/officeart/2005/8/layout/chevron2"/>
    <dgm:cxn modelId="{C7B081CC-B175-408D-B32C-8B3CF3300F31}" srcId="{147E089B-B21F-4AF0-ADC6-17CC92D52E60}" destId="{FC1CA13B-88AD-49EE-956F-978484F69FC8}" srcOrd="1" destOrd="0" parTransId="{3AD2C46D-5C38-4F90-A3F6-1AAAF714C726}" sibTransId="{33F98C7D-2C10-4E9F-88A6-B6405A1CDACE}"/>
    <dgm:cxn modelId="{B5A7A0F9-C4EB-49AA-A533-26FC050E3BE2}" srcId="{13DFCCDD-1676-43F3-B4D9-2F14109D334B}" destId="{5466FE06-8FF6-4836-8DEB-29C4FDD20457}" srcOrd="0" destOrd="0" parTransId="{43E7543E-645F-4242-887C-C230CBBC554F}" sibTransId="{DEE86948-2412-49C3-8EBB-CD234947527F}"/>
    <dgm:cxn modelId="{EB485EC9-1A92-49A9-98AB-21D4DD25A008}" type="presOf" srcId="{13DFCCDD-1676-43F3-B4D9-2F14109D334B}" destId="{56D2B6A1-D633-4911-A621-D5733790D692}" srcOrd="0" destOrd="0" presId="urn:microsoft.com/office/officeart/2005/8/layout/chevron2"/>
    <dgm:cxn modelId="{E72CD2A0-F33E-4FD3-9E6D-48E1656DB570}" type="presParOf" srcId="{848F7EFA-0FD0-4940-A1E3-D6965EBE7452}" destId="{31F11453-BDFB-4B28-AB0F-E5F205A9839C}" srcOrd="0" destOrd="0" presId="urn:microsoft.com/office/officeart/2005/8/layout/chevron2"/>
    <dgm:cxn modelId="{A8B11171-6ED3-448D-9EE0-9B601B6B6A2E}" type="presParOf" srcId="{31F11453-BDFB-4B28-AB0F-E5F205A9839C}" destId="{56D2B6A1-D633-4911-A621-D5733790D692}" srcOrd="0" destOrd="0" presId="urn:microsoft.com/office/officeart/2005/8/layout/chevron2"/>
    <dgm:cxn modelId="{013A2F0C-289E-4102-9DFB-5B3B53234408}" type="presParOf" srcId="{31F11453-BDFB-4B28-AB0F-E5F205A9839C}" destId="{73D3E26D-BB7E-4BFC-AAEC-5C75D36C6CC0}" srcOrd="1" destOrd="0" presId="urn:microsoft.com/office/officeart/2005/8/layout/chevron2"/>
    <dgm:cxn modelId="{4739056A-514C-48AA-9DD4-B2A3C7AE85F5}" type="presParOf" srcId="{848F7EFA-0FD0-4940-A1E3-D6965EBE7452}" destId="{E570152B-92C3-4008-A41D-66615AD0BEE8}" srcOrd="1" destOrd="0" presId="urn:microsoft.com/office/officeart/2005/8/layout/chevron2"/>
    <dgm:cxn modelId="{D683DBDE-E098-4A0D-974D-E9660165505D}" type="presParOf" srcId="{848F7EFA-0FD0-4940-A1E3-D6965EBE7452}" destId="{D73693C0-7642-47FC-A1EB-8304D42149D2}" srcOrd="2" destOrd="0" presId="urn:microsoft.com/office/officeart/2005/8/layout/chevron2"/>
    <dgm:cxn modelId="{1C4A5A6E-B608-402E-B5A6-E53A8D8B8891}" type="presParOf" srcId="{D73693C0-7642-47FC-A1EB-8304D42149D2}" destId="{D7A5AE7C-22D0-4567-9A7C-102CD8023867}" srcOrd="0" destOrd="0" presId="urn:microsoft.com/office/officeart/2005/8/layout/chevron2"/>
    <dgm:cxn modelId="{4F51A607-F66B-4A2E-9413-52966EDC8241}" type="presParOf" srcId="{D73693C0-7642-47FC-A1EB-8304D42149D2}" destId="{2F595FA3-219D-443F-9143-29BD8ACEE876}" srcOrd="1" destOrd="0" presId="urn:microsoft.com/office/officeart/2005/8/layout/chevron2"/>
    <dgm:cxn modelId="{2D2B7BB6-7A02-4705-9525-34E2D95512A8}" type="presParOf" srcId="{848F7EFA-0FD0-4940-A1E3-D6965EBE7452}" destId="{FF07649E-F6AD-4CCE-844A-2C64929C6075}" srcOrd="3" destOrd="0" presId="urn:microsoft.com/office/officeart/2005/8/layout/chevron2"/>
    <dgm:cxn modelId="{FC02C3C6-9EAF-4FD7-80F5-1EF170E55D0A}" type="presParOf" srcId="{848F7EFA-0FD0-4940-A1E3-D6965EBE7452}" destId="{9A93DA5E-C4B2-4180-8EE2-7995ED274D3B}" srcOrd="4" destOrd="0" presId="urn:microsoft.com/office/officeart/2005/8/layout/chevron2"/>
    <dgm:cxn modelId="{4190B40D-1773-46EF-ACD0-ECFEB4DA701B}" type="presParOf" srcId="{9A93DA5E-C4B2-4180-8EE2-7995ED274D3B}" destId="{B485B94A-928D-48B3-BDAC-B585132D8A1F}" srcOrd="0" destOrd="0" presId="urn:microsoft.com/office/officeart/2005/8/layout/chevron2"/>
    <dgm:cxn modelId="{D0CB38C2-C34C-4489-9FDF-150578AD1B04}" type="presParOf" srcId="{9A93DA5E-C4B2-4180-8EE2-7995ED274D3B}" destId="{405CB509-9DD5-4822-BE2E-EDCACA067D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2B6A1-D633-4911-A621-D5733790D692}">
      <dsp:nvSpPr>
        <dsp:cNvPr id="0" name=""/>
        <dsp:cNvSpPr/>
      </dsp:nvSpPr>
      <dsp:spPr>
        <a:xfrm rot="5400000">
          <a:off x="-265275" y="248052"/>
          <a:ext cx="1635968" cy="114517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</a:rPr>
            <a:t>Вызов</a:t>
          </a:r>
          <a:endParaRPr lang="ru-RU" sz="2400" b="1" i="1" kern="1200" dirty="0">
            <a:solidFill>
              <a:schemeClr val="tx1"/>
            </a:solidFill>
          </a:endParaRPr>
        </a:p>
      </dsp:txBody>
      <dsp:txXfrm rot="-5400000">
        <a:off x="-19879" y="575246"/>
        <a:ext cx="1145177" cy="490791"/>
      </dsp:txXfrm>
    </dsp:sp>
    <dsp:sp modelId="{73D3E26D-BB7E-4BFC-AAEC-5C75D36C6CC0}">
      <dsp:nvSpPr>
        <dsp:cNvPr id="0" name=""/>
        <dsp:cNvSpPr/>
      </dsp:nvSpPr>
      <dsp:spPr>
        <a:xfrm rot="5400000">
          <a:off x="4413506" y="-3285551"/>
          <a:ext cx="1063379" cy="7639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пробуждается интерес к теме.</a:t>
          </a:r>
          <a:endParaRPr lang="ru-RU" sz="34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125297" y="54568"/>
        <a:ext cx="7587888" cy="959559"/>
      </dsp:txXfrm>
    </dsp:sp>
    <dsp:sp modelId="{D7A5AE7C-22D0-4567-9A7C-102CD8023867}">
      <dsp:nvSpPr>
        <dsp:cNvPr id="0" name=""/>
        <dsp:cNvSpPr/>
      </dsp:nvSpPr>
      <dsp:spPr>
        <a:xfrm rot="5400000">
          <a:off x="-225514" y="1650631"/>
          <a:ext cx="1635968" cy="1224699"/>
        </a:xfrm>
        <a:prstGeom prst="chevron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25400" cap="flat" cmpd="sng" algn="ctr">
          <a:solidFill>
            <a:schemeClr val="accent5">
              <a:hueOff val="4085978"/>
              <a:satOff val="2788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Осмысление</a:t>
          </a:r>
          <a:endParaRPr lang="ru-RU" sz="1600" b="1" i="1" kern="1200" dirty="0">
            <a:solidFill>
              <a:schemeClr val="tx1"/>
            </a:solidFill>
          </a:endParaRPr>
        </a:p>
      </dsp:txBody>
      <dsp:txXfrm rot="-5400000">
        <a:off x="-19879" y="2057347"/>
        <a:ext cx="1224699" cy="411269"/>
      </dsp:txXfrm>
    </dsp:sp>
    <dsp:sp modelId="{2F595FA3-219D-443F-9143-29BD8ACEE876}">
      <dsp:nvSpPr>
        <dsp:cNvPr id="0" name=""/>
        <dsp:cNvSpPr/>
      </dsp:nvSpPr>
      <dsp:spPr>
        <a:xfrm rot="5400000">
          <a:off x="4453267" y="-1843212"/>
          <a:ext cx="1063379" cy="7639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4085978"/>
              <a:satOff val="2788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осмысленная работа с текстом или информацией.</a:t>
          </a:r>
          <a:endParaRPr lang="ru-RU" sz="34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165058" y="1496907"/>
        <a:ext cx="7587888" cy="959559"/>
      </dsp:txXfrm>
    </dsp:sp>
    <dsp:sp modelId="{B485B94A-928D-48B3-BDAC-B585132D8A1F}">
      <dsp:nvSpPr>
        <dsp:cNvPr id="0" name=""/>
        <dsp:cNvSpPr/>
      </dsp:nvSpPr>
      <dsp:spPr>
        <a:xfrm rot="5400000">
          <a:off x="-265275" y="3132732"/>
          <a:ext cx="1635968" cy="1145177"/>
        </a:xfrm>
        <a:prstGeom prst="chevron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25400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Рефлексия</a:t>
          </a:r>
          <a:endParaRPr lang="ru-RU" sz="1800" b="1" i="1" kern="1200" dirty="0">
            <a:solidFill>
              <a:schemeClr val="tx1"/>
            </a:solidFill>
          </a:endParaRPr>
        </a:p>
      </dsp:txBody>
      <dsp:txXfrm rot="-5400000">
        <a:off x="-19879" y="3459926"/>
        <a:ext cx="1145177" cy="490791"/>
      </dsp:txXfrm>
    </dsp:sp>
    <dsp:sp modelId="{405CB509-9DD5-4822-BE2E-EDCACA067DD2}">
      <dsp:nvSpPr>
        <dsp:cNvPr id="0" name=""/>
        <dsp:cNvSpPr/>
      </dsp:nvSpPr>
      <dsp:spPr>
        <a:xfrm rot="5400000">
          <a:off x="4413506" y="-400872"/>
          <a:ext cx="1063379" cy="7639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размышления, формирование личностного отношения.</a:t>
          </a:r>
          <a:endParaRPr lang="ru-RU" sz="34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125297" y="2939247"/>
        <a:ext cx="7587888" cy="959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11C5B-8528-474B-94BA-ABCAF8E4E13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5C5CC-94FA-4AD8-A25A-99B60572C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0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127327"/>
            <a:ext cx="51125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0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00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38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13" y="1143145"/>
            <a:ext cx="6858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13" y="3622820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2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45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1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3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4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2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3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4778A-F159-4525-8285-C88B6E071D3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31475-C794-413F-BE32-322E44EB4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3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7416824" cy="345638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«Инструменты для развития критического и </a:t>
            </a:r>
            <a:r>
              <a:rPr lang="ru-RU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мышления педагога»</a:t>
            </a:r>
            <a:b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sz="4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 txBox="1">
            <a:spLocks noGrp="1"/>
          </p:cNvSpPr>
          <p:nvPr>
            <p:ph type="subTitle" idx="1"/>
          </p:nvPr>
        </p:nvSpPr>
        <p:spPr>
          <a:xfrm>
            <a:off x="3599384" y="4725144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Бабкова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О.М., заместитель заведующего по ВМР МАДОУ г. Нижневартовска ДС №17 «Ладушки»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14905"/>
            <a:ext cx="2738412" cy="162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3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6870700" cy="48349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Кластеры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72133"/>
            <a:ext cx="9144000" cy="4814267"/>
          </a:xfrm>
          <a:noFill/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Посередине чистого листа (классной доски) написать ключевое слово или предложение, которое является «сердцем» идеи, темы.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Вокруг «накидать» слова или предложения, выражающие идеи, факты, образы, подходящие для данной темы. (Модель «планеты и ее спутники»)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 мере записи, появившиеся слова соединяются прямыми линиями с ключевым понятием. У каждого из «спутников» в свою очередь тоже появляются «спутники», устанавливаются новые логические связи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 самостоятельно составить свою логическую схему изучения данной темы и защитить её (до изучения нового материала с последующей корректировкой после изучения темы, либо по ходу самостоятельного изучения материала). </a:t>
            </a:r>
          </a:p>
          <a:p>
            <a:pPr algn="just" eaLnBrk="1" hangingPunct="1">
              <a:lnSpc>
                <a:spcPct val="8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Network 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5" y="4797152"/>
            <a:ext cx="577671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Stock-636715618-e15307259379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81247"/>
            <a:ext cx="4038600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kisspng-birthday-cake-greeting-note-cards-happy-birthday-cartoon-basket-5b41298ec00f78.61344073153099713478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81414" y="2348880"/>
            <a:ext cx="4244280" cy="296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545" y="332656"/>
            <a:ext cx="40324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</a:t>
            </a:r>
            <a:r>
              <a:rPr lang="ru-RU" sz="320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Верные и неверные суждения»</a:t>
            </a:r>
            <a:endParaRPr lang="ru-RU" sz="3200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32656"/>
            <a:ext cx="40324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«Корзинка идей и понятий»</a:t>
            </a:r>
            <a:endParaRPr lang="ru-RU" sz="3200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Тонкие вопросы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Кто….?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Что…..?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Когда….?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Может…?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Будет….?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 ли….?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Толстые вопросы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 три объяснения, почему…?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Объясни, почему….?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ты так думаешь….?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чём различие….?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Что, если….?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83529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«Тонкие и толстые вопросы»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Мозговая атака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≠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штурм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10" y="836712"/>
            <a:ext cx="8903878" cy="49886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dirty="0"/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целью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активизации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имеющихся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знаний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работе с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фактологическим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материалом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э т а п: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предлагается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подумать и записать все, что они знают или думают, что знают, по данной теме; </a:t>
            </a:r>
          </a:p>
          <a:p>
            <a:pPr algn="just">
              <a:lnSpc>
                <a:spcPct val="11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 т а п: Обмен информацией.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к эффективному использованию: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Жесткий лимит времени на 1-м этапе 5-7 минут;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При обсуждении идеи не критикуются, но разногласия фиксируются;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Оперативная запись высказанных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жений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698006" y="5538576"/>
            <a:ext cx="1763688" cy="1060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НА СТАДИИ ВЫЗОВА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77508"/>
            <a:ext cx="4502794" cy="30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556792"/>
            <a:ext cx="8032898" cy="54726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702499"/>
              </p:ext>
            </p:extLst>
          </p:nvPr>
        </p:nvGraphicFramePr>
        <p:xfrm>
          <a:off x="0" y="255468"/>
          <a:ext cx="9036496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658"/>
                <a:gridCol w="329283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Плюсы в технологии развития критического мышления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Трудности в технологии развития критического мышления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682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Учатся классифицировать, оценивать, критически анализировать информацию.</a:t>
                      </a:r>
                    </a:p>
                    <a:p>
                      <a:pPr marL="0" marR="0" lvl="0" indent="682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Делать выводы. Принимать продуманные решения.</a:t>
                      </a:r>
                    </a:p>
                    <a:p>
                      <a:pPr marL="0" marR="0" lvl="0" indent="682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даёт  возможность размышлять.</a:t>
                      </a:r>
                    </a:p>
                    <a:p>
                      <a:pPr marL="0" marR="0" lvl="0" indent="682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Способствует активности в педагогической деятельности</a:t>
                      </a:r>
                    </a:p>
                    <a:p>
                      <a:pPr marL="0" marR="0" lvl="0" indent="682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Активизирует мышление.</a:t>
                      </a:r>
                    </a:p>
                    <a:p>
                      <a:pPr marL="0" marR="0" lvl="0" indent="682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Учатся работать в группах и парах.</a:t>
                      </a:r>
                    </a:p>
                    <a:p>
                      <a:pPr marL="0" marR="0" lvl="0" indent="682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Происходит развитие творческих навыков, их совершенствование. </a:t>
                      </a:r>
                    </a:p>
                    <a:p>
                      <a:pPr marL="0" marR="0" lvl="0" indent="682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Формируются навыки составления текстов различных жанров.</a:t>
                      </a:r>
                    </a:p>
                    <a:p>
                      <a:pPr marL="0" marR="0" lvl="0" indent="682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Формируются коммуникативные навыки.</a:t>
                      </a:r>
                    </a:p>
                    <a:p>
                      <a:pPr marL="0" marR="0" lvl="0" indent="682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Учатся работать с большим объёмом информации.</a:t>
                      </a:r>
                    </a:p>
                    <a:p>
                      <a:pPr marL="0" marR="0" lvl="0" indent="682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Выбирают главное, отсеивая второстепенное, ранжируют информацию по степени новизны и значимости. Принимаются любые аргументы, идеи, факты , предположения, т.е. без боязни высказывать своё мнение и быть высмеянным.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 Не все способны работать с большим объёмом информации.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 Технология не всегда эффективна в слабых подгруппах (как и любая другая, развивающая).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 С технологией нужно подробно ознакомиться, желательно пройти необходимые курсы, посетить семинары, уроки коллег. Это является одним из условий.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 Затруднения в оценивании. Например, когда работают в группе (кто-то пассивен).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3" y="4357751"/>
            <a:ext cx="2500250" cy="25002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2168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36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не простое стихотворение, а стихотворение, написанное по следующим </a:t>
            </a:r>
            <a:r>
              <a:rPr lang="ru-RU" sz="36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</a:t>
            </a:r>
            <a:r>
              <a:rPr lang="ru-RU" sz="3600" dirty="0" smtClean="0">
                <a:solidFill>
                  <a:srgbClr val="2B2B2B"/>
                </a:solidFill>
                <a:latin typeface="calibri" panose="020F0502020204030204" pitchFamily="34" charset="0"/>
              </a:rPr>
              <a:t/>
            </a:r>
            <a:br>
              <a:rPr lang="ru-RU" sz="3600" dirty="0" smtClean="0">
                <a:solidFill>
                  <a:srgbClr val="2B2B2B"/>
                </a:solidFill>
                <a:latin typeface="calibri" panose="020F0502020204030204" pitchFamily="34" charset="0"/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3533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>
              <a:solidFill>
                <a:srgbClr val="2B2B2B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строка – одно существительное, выражающее главную 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cинквейна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 – два прилагательных, выражающих главную мысль.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строка – три глагола, описывающие действия в рамках темы.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 – фраза, несущая определенный смысл.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 – заключение в форме существительного (ассоциация с первым словом).</a:t>
            </a:r>
          </a:p>
          <a:p>
            <a:pPr marL="0" indent="450850" algn="just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504" y="116633"/>
            <a:ext cx="9036496" cy="28083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 форумов: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(существительное, выражающее главную тему)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Шумный, интересный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(два прилагательных, выражающих главную мысль)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Развлекает, развивает, веселит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(три глагола, описывающие действия в рамках темы)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место для знакомств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(фраза, несущая определенный смысл)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(заключение в форме существительного)</a:t>
            </a:r>
          </a:p>
          <a:p>
            <a:pPr marL="0" indent="450850" algn="just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60241" y="2894133"/>
            <a:ext cx="39933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на тему любви: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Сказочная, фантастическая.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Приходит, окрыляет, убегает.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Удержать ее умеют единицы.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Мечта.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678963"/>
            <a:ext cx="4439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 жизни: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Активная, бурная.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Воспитывает, развивает, учит.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реализовать себя.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Искусство.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Результаты  теста: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968552"/>
          </a:xfrm>
        </p:spPr>
        <p:txBody>
          <a:bodyPr>
            <a:noAutofit/>
          </a:bodyPr>
          <a:lstStyle/>
          <a:p>
            <a:pPr algn="just"/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до 39 </a:t>
            </a:r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баллов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Ваше воображение очень развито, к любой работе и ситуации вы подходите с творческим взглядом. Если вы научитесь правильно применять свои способности, то в любом начинании вас ждёт большой успех!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до 29 </a:t>
            </a:r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баллов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Бесспорно, вы умеете нестандартно мыслить, но иногда вы не полностью раскрываете свой потенциал. Вы обязательно добьётесь признания, если будете работать над своим развитием дальше.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до 19 </a:t>
            </a:r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баллов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Ваша креативность, к сожалению, не очень велика. Может дело в том, что вы себя просто недооцениваете или перед вами, не было творческих задач. Проверьте в свои способности, найдите какое-нибудь интересное занятие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2413A5"/>
                </a:solidFill>
              </a:rPr>
              <a:t/>
            </a:r>
            <a:br>
              <a:rPr lang="ru-RU" sz="2400" b="1" dirty="0">
                <a:solidFill>
                  <a:srgbClr val="2413A5"/>
                </a:solidFill>
              </a:rPr>
            </a:br>
            <a:endParaRPr lang="ru-RU" sz="2400" b="1" dirty="0">
              <a:solidFill>
                <a:srgbClr val="2413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54000" y="188913"/>
            <a:ext cx="8229600" cy="12239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b="1" dirty="0" smtClean="0">
                <a:solidFill>
                  <a:srgbClr val="003300"/>
                </a:solidFill>
                <a:latin typeface="+mn-lt"/>
              </a:rPr>
              <a:t>КРИТИЧЕСКОЕ МЫШЛЕНИЕ</a:t>
            </a:r>
            <a:endParaRPr lang="ru-RU" sz="4000" b="1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582" y="1408138"/>
            <a:ext cx="8309531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РАЗМЫШЛЯЙТЕ НАД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ЭТИМ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</a:p>
          <a:p>
            <a:pPr algn="ctr"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ТОЛЬКО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КРИТИЧЕСКИ</a:t>
            </a:r>
          </a:p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45024"/>
            <a:ext cx="5350511" cy="3009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764704"/>
            <a:ext cx="8229600" cy="4256558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 </a:t>
            </a:r>
          </a:p>
          <a:p>
            <a:pPr marL="0" indent="557213" algn="just">
              <a:lnSpc>
                <a:spcPct val="150000"/>
              </a:lnSpc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размышлять над тем, каким образом человек получает знания, а не довольствоваться лишь тем, что эти знания можно записать или запомнить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Креативность 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76238" algn="just">
              <a:lnSpc>
                <a:spcPct val="150000"/>
              </a:lnSpc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Творческая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направленность, врождённо свойственная всем, но теряемая большинством под воздействием сложившейся системы воспитания, образования и социальной практики.</a:t>
            </a: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39" y="4221088"/>
            <a:ext cx="3323861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4988" algn="just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Активизировать педагогов в коллективную деятельность, развивать умение и желание взаимодействовать друг с другом для решения нестандартных ситуаций.</a:t>
            </a:r>
          </a:p>
          <a:p>
            <a:pPr marL="0" indent="0" algn="just">
              <a:buNone/>
            </a:pP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Продемонстрировать умения, позволяющие достигнуть положительного и качественно нового результата в воспитательной работе, прокомментировать эффективность применения новых форм и методов работы.</a:t>
            </a:r>
          </a:p>
          <a:p>
            <a:pPr algn="just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Формировать компетентность педагогов в организации работы по развитию критического и </a:t>
            </a:r>
            <a:r>
              <a:rPr lang="ru-RU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креативного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мышления обучающихся.</a:t>
            </a:r>
          </a:p>
          <a:p>
            <a:pPr lvl="0" algn="just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о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креативности, как показателе творческого мышления у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приемами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креативности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профессиональную компетентность педагогов в развитии творческого креативного мышления у обучающихся.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None/>
            </a:pP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результат: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педагогов на работу по  развитию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креативного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 у обучающихся.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7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Приемы развития критического мышления формируют: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86800" cy="5029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Способность находить нужную информацию, критически осмысливать, систематизировать;</a:t>
            </a:r>
          </a:p>
          <a:p>
            <a:pPr algn="just">
              <a:lnSpc>
                <a:spcPct val="90000"/>
              </a:lnSpc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Переводить визуальную информацию в вербальную и обратно;</a:t>
            </a:r>
          </a:p>
          <a:p>
            <a:pPr algn="just">
              <a:lnSpc>
                <a:spcPct val="90000"/>
              </a:lnSpc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Находить ошибки в информации, высказывать обоснованные аргументы;</a:t>
            </a:r>
          </a:p>
          <a:p>
            <a:pPr>
              <a:lnSpc>
                <a:spcPct val="90000"/>
              </a:lnSpc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Умения длительное время собирать и систематизировать тематическую информацию.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65104"/>
            <a:ext cx="3323861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6870700" cy="62706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Образовательные результаты: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394" y="980728"/>
            <a:ext cx="8519070" cy="532859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работать с увеличивающимся и постоянно обновляющимся информационным потоком в разных областях знаний;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пользоваться различными способами интегрирования информации;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задавать вопросы, самостоятельно формулировать гипотезу;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решать проблемы;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вырабатывать собственное мнение на основе осмысления различного опыта, идей и представлений;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 выражать свои мысли (устно и письменно) ясно, уверенно и корректно по отношению к окружающим;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аргументировать свою точку зрения и учитывать точки зрения других;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самостоятельно заниматься своим обучением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брать на себя ответственность;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участвовать в совместном принятии решения.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41" y="4293096"/>
            <a:ext cx="3611893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25a0e88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324528" cy="6957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основу технологии критического мышления положен базовый дидактический цикл, состоящий из трёх этапов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1772816"/>
          <a:ext cx="87849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33338" y="-90577"/>
            <a:ext cx="8713787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Функции трех фаз </a:t>
            </a:r>
          </a:p>
          <a:p>
            <a:pPr algn="ctr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критического мышления</a:t>
            </a:r>
            <a:endParaRPr lang="ru-RU" sz="3600" dirty="0">
              <a:cs typeface="+mn-cs"/>
            </a:endParaRPr>
          </a:p>
        </p:txBody>
      </p:sp>
      <p:graphicFrame>
        <p:nvGraphicFramePr>
          <p:cNvPr id="144420" name="Group 36"/>
          <p:cNvGraphicFramePr>
            <a:graphicFrameLocks noGrp="1"/>
          </p:cNvGraphicFramePr>
          <p:nvPr/>
        </p:nvGraphicFramePr>
        <p:xfrm>
          <a:off x="33338" y="1268413"/>
          <a:ext cx="8931275" cy="5303837"/>
        </p:xfrm>
        <a:graphic>
          <a:graphicData uri="http://schemas.openxmlformats.org/drawingml/2006/table">
            <a:tbl>
              <a:tblPr/>
              <a:tblGrid>
                <a:gridCol w="2805312"/>
                <a:gridCol w="2885578"/>
                <a:gridCol w="3240385"/>
              </a:tblGrid>
              <a:tr h="5303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Вызов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Мотивационная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(побуждение к работе с новой информацией, пробуждение интереса к теме)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(вызов «на поверхность» имеющихся знании по теме)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Коммуникационная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(бесконфликтный обмен мнениями)</a:t>
                      </a:r>
                    </a:p>
                  </a:txBody>
                  <a:tcPr marL="91437" marR="91437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Осмысление содержания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(получение новой информации по теме)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Систематизационная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(классификация полученной информации по категориям знания) </a:t>
                      </a:r>
                    </a:p>
                  </a:txBody>
                  <a:tcPr marL="91437" marR="91437"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Коммуникационная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(обмен мнениями о новой информации)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(приобретение нового знания)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Мотивационная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(побуждение к дальнейшему расширению информационного поля)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Оценочная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(соотнесение новой информации и имеющихся знаний, выработка собственной позиции,  оценка процесса)</a:t>
                      </a:r>
                    </a:p>
                  </a:txBody>
                  <a:tcPr marL="91437" marR="91437" marT="45723" marB="4572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Заголовок 2"/>
          <p:cNvSpPr>
            <a:spLocks noGrp="1"/>
          </p:cNvSpPr>
          <p:nvPr>
            <p:ph type="title"/>
          </p:nvPr>
        </p:nvSpPr>
        <p:spPr>
          <a:xfrm>
            <a:off x="1255713" y="117178"/>
            <a:ext cx="6604000" cy="5762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2">
                    <a:satMod val="130000"/>
                  </a:schemeClr>
                </a:solidFill>
              </a:rPr>
              <a:t>Ромашка </a:t>
            </a:r>
            <a:r>
              <a:rPr lang="ru-RU" altLang="ru-RU" dirty="0" smtClean="0">
                <a:solidFill>
                  <a:schemeClr val="tx2">
                    <a:satMod val="130000"/>
                  </a:schemeClr>
                </a:solidFill>
              </a:rPr>
              <a:t>Бенджамина </a:t>
            </a:r>
            <a:r>
              <a:rPr lang="ru-RU" altLang="ru-RU" dirty="0" err="1" smtClean="0">
                <a:solidFill>
                  <a:schemeClr val="tx2">
                    <a:satMod val="130000"/>
                  </a:schemeClr>
                </a:solidFill>
              </a:rPr>
              <a:t>Блума</a:t>
            </a:r>
            <a:endParaRPr lang="ru-RU" altLang="ru-RU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713" y="1341438"/>
            <a:ext cx="6096000" cy="287337"/>
          </a:xfrm>
        </p:spPr>
        <p:txBody>
          <a:bodyPr>
            <a:normAutofit fontScale="47500" lnSpcReduction="20000"/>
          </a:bodyPr>
          <a:lstStyle/>
          <a:p>
            <a:pPr marL="18288" indent="0" fontAlgn="auto">
              <a:spcAft>
                <a:spcPts val="0"/>
              </a:spcAft>
              <a:buFontTx/>
              <a:buNone/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 rot="1832948">
            <a:off x="2362200" y="3689350"/>
            <a:ext cx="1814513" cy="2649538"/>
          </a:xfrm>
          <a:prstGeom prst="ellipse">
            <a:avLst/>
          </a:prstGeom>
          <a:solidFill>
            <a:srgbClr val="CD09A8"/>
          </a:solidFill>
          <a:ln>
            <a:solidFill>
              <a:srgbClr val="444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Практические вопросы</a:t>
            </a:r>
          </a:p>
        </p:txBody>
      </p:sp>
      <p:sp>
        <p:nvSpPr>
          <p:cNvPr id="7" name="Овал 6"/>
          <p:cNvSpPr/>
          <p:nvPr/>
        </p:nvSpPr>
        <p:spPr>
          <a:xfrm rot="19480569">
            <a:off x="4281488" y="3611563"/>
            <a:ext cx="1604962" cy="2630487"/>
          </a:xfrm>
          <a:prstGeom prst="ellipse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Оценочные вопросы</a:t>
            </a:r>
          </a:p>
        </p:txBody>
      </p:sp>
      <p:sp>
        <p:nvSpPr>
          <p:cNvPr id="8" name="Овал 7"/>
          <p:cNvSpPr/>
          <p:nvPr/>
        </p:nvSpPr>
        <p:spPr>
          <a:xfrm>
            <a:off x="4457700" y="2692400"/>
            <a:ext cx="2857500" cy="1439863"/>
          </a:xfrm>
          <a:prstGeom prst="ellipse">
            <a:avLst/>
          </a:prstGeom>
          <a:solidFill>
            <a:srgbClr val="1BE5B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Творческие вопросы</a:t>
            </a:r>
          </a:p>
        </p:txBody>
      </p:sp>
      <p:sp>
        <p:nvSpPr>
          <p:cNvPr id="9" name="Овал 8"/>
          <p:cNvSpPr/>
          <p:nvPr/>
        </p:nvSpPr>
        <p:spPr>
          <a:xfrm rot="16011446">
            <a:off x="1397603" y="1871252"/>
            <a:ext cx="1665065" cy="2901124"/>
          </a:xfrm>
          <a:prstGeom prst="ellipse">
            <a:avLst/>
          </a:prstGeom>
          <a:solidFill>
            <a:srgbClr val="AA72D4"/>
          </a:solidFill>
          <a:ln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Простые вопросы</a:t>
            </a:r>
          </a:p>
        </p:txBody>
      </p:sp>
      <p:sp>
        <p:nvSpPr>
          <p:cNvPr id="10" name="Овал 9"/>
          <p:cNvSpPr/>
          <p:nvPr/>
        </p:nvSpPr>
        <p:spPr>
          <a:xfrm rot="19494794">
            <a:off x="2226255" y="434789"/>
            <a:ext cx="1722437" cy="2719388"/>
          </a:xfrm>
          <a:prstGeom prst="ellipse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Уточняющие вопросы</a:t>
            </a:r>
          </a:p>
        </p:txBody>
      </p:sp>
      <p:sp>
        <p:nvSpPr>
          <p:cNvPr id="11" name="Овал 10"/>
          <p:cNvSpPr/>
          <p:nvPr/>
        </p:nvSpPr>
        <p:spPr>
          <a:xfrm rot="2287827">
            <a:off x="4303713" y="531813"/>
            <a:ext cx="1577975" cy="2654300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Интерпретационные вопросы</a:t>
            </a:r>
          </a:p>
        </p:txBody>
      </p:sp>
      <p:sp>
        <p:nvSpPr>
          <p:cNvPr id="13" name="Дуга 12"/>
          <p:cNvSpPr/>
          <p:nvPr/>
        </p:nvSpPr>
        <p:spPr>
          <a:xfrm rot="2444589">
            <a:off x="838200" y="3165475"/>
            <a:ext cx="2697163" cy="5567363"/>
          </a:xfrm>
          <a:prstGeom prst="arc">
            <a:avLst>
              <a:gd name="adj1" fmla="val 16245557"/>
              <a:gd name="adj2" fmla="val 2156836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75856" y="2564904"/>
            <a:ext cx="1440160" cy="14401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c85c5e6fbf840932ff5f335f2456ae5dcf2dc8e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3322</TotalTime>
  <Words>1049</Words>
  <Application>Microsoft Office PowerPoint</Application>
  <PresentationFormat>Экран (4:3)</PresentationFormat>
  <Paragraphs>149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</vt:lpstr>
      <vt:lpstr>Times New Roman</vt:lpstr>
      <vt:lpstr>Wingdings</vt:lpstr>
      <vt:lpstr>Тема Office</vt:lpstr>
      <vt:lpstr>«Инструменты для развития критического и креативного мышления педагога» Мастер-класс</vt:lpstr>
      <vt:lpstr>Презентация PowerPoint</vt:lpstr>
      <vt:lpstr>Презентация PowerPoint</vt:lpstr>
      <vt:lpstr>Приемы развития критического мышления формируют:</vt:lpstr>
      <vt:lpstr>Образовательные результаты:</vt:lpstr>
      <vt:lpstr>Презентация PowerPoint</vt:lpstr>
      <vt:lpstr>В основу технологии критического мышления положен базовый дидактический цикл, состоящий из трёх этапов</vt:lpstr>
      <vt:lpstr>Презентация PowerPoint</vt:lpstr>
      <vt:lpstr>Ромашка Бенджамина Блума</vt:lpstr>
      <vt:lpstr>Кластеры</vt:lpstr>
      <vt:lpstr>Презентация PowerPoint</vt:lpstr>
      <vt:lpstr>Презентация PowerPoint</vt:lpstr>
      <vt:lpstr> Мозговая атака ≠ штурм</vt:lpstr>
      <vt:lpstr>Презентация PowerPoint</vt:lpstr>
      <vt:lpstr>Синквейн – это не простое стихотворение, а стихотворение, написанное по следующим правилам </vt:lpstr>
      <vt:lpstr>Презентация PowerPoint</vt:lpstr>
      <vt:lpstr>Результаты  теста: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Гладкий волнистый фон - шаблон презентации с сайта http://presentation-creation.ru</dc:title>
  <dc:creator>obstinate</dc:creator>
  <cp:keywords>шаблон для презентации, тема оформления презентации, фон презентации</cp:keywords>
  <dc:description>Шаблон презентации с сайта http://presentation-creation.ru/</dc:description>
  <cp:lastModifiedBy>Оксана</cp:lastModifiedBy>
  <cp:revision>309</cp:revision>
  <dcterms:created xsi:type="dcterms:W3CDTF">2017-09-04T16:25:52Z</dcterms:created>
  <dcterms:modified xsi:type="dcterms:W3CDTF">2022-12-21T22:45:45Z</dcterms:modified>
</cp:coreProperties>
</file>