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1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29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5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995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787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969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5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59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4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4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3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6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34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02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8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69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2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6552728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летней оздоровительной работы в дошкольной образовательной организации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437112"/>
            <a:ext cx="3456384" cy="194421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Ямилова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Ильсияр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Радиковна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заведующего по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и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методической работе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ДС№77 «Эрудит»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5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режима пребывания детей в образовательном учреждении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 fontScale="92500"/>
          </a:bodyPr>
          <a:lstStyle/>
          <a:p>
            <a:pPr marL="74930" indent="0" algn="ctr">
              <a:lnSpc>
                <a:spcPct val="112000"/>
              </a:lnSpc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/>
                <a:ea typeface="Times New Roman"/>
              </a:rPr>
              <a:t>Ежедневная организация жизни и деятельности </a:t>
            </a:r>
            <a:r>
              <a:rPr lang="ru-RU" sz="2400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обучающихся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осуществляется с учетом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  <a:r>
              <a:rPr lang="ru-RU" i="1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Wingdings"/>
                <a:ea typeface="Wingdings"/>
                <a:cs typeface="Wingdings"/>
              </a:rPr>
              <a:t>     </a:t>
            </a:r>
            <a:r>
              <a:rPr lang="ru-RU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Wingdings"/>
                <a:ea typeface="Wingdings"/>
                <a:cs typeface="Wingdings"/>
              </a:rPr>
              <a:t> </a:t>
            </a:r>
            <a:endParaRPr lang="ru-RU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Wingdings"/>
              <a:ea typeface="Wingdings"/>
              <a:cs typeface="Wingdings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построения </a:t>
            </a:r>
            <a:r>
              <a:rPr lang="ru-RU" dirty="0">
                <a:solidFill>
                  <a:schemeClr val="tx1"/>
                </a:solidFill>
              </a:rPr>
              <a:t>образовательного процесса на адекватных возрасту формах работы с детьми: основной формой работы с детьми </a:t>
            </a:r>
            <a:r>
              <a:rPr lang="ru-RU" dirty="0" smtClean="0">
                <a:solidFill>
                  <a:schemeClr val="tx1"/>
                </a:solidFill>
              </a:rPr>
              <a:t>дошкольного </a:t>
            </a:r>
            <a:r>
              <a:rPr lang="ru-RU" dirty="0">
                <a:solidFill>
                  <a:schemeClr val="tx1"/>
                </a:solidFill>
              </a:rPr>
              <a:t>возраста и ведущим видом деятельности для них является игра;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решения </a:t>
            </a:r>
            <a:r>
              <a:rPr lang="ru-RU" dirty="0">
                <a:solidFill>
                  <a:schemeClr val="tx1"/>
                </a:solidFill>
              </a:rPr>
              <a:t>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669674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</a:t>
            </a:r>
            <a:endParaRPr lang="ru-RU" sz="3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</a:t>
            </a:r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режима дня: </a:t>
            </a:r>
            <a:endParaRPr lang="ru-RU" sz="3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выполняется на протяжении всего периода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обучающихся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учреждении, сохраняя последовательность, постоянство и постепенность.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Соответствие правильности построения режима дня возрастным психофизиологическим особенностям дошкольника. Организация режима дня проводится с учетом теплого периода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9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летней 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оздоровительной 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endParaRPr lang="ru-RU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1)	создать условия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ДОУ для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физического, познавательного, социально-коммуникативного, речевого и художественно-эстетического развития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воспитанников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2)	реализация системы мероприятий, направленных на оздоровление и экологическое воспитание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детей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3)	организация сберегающего здоровье режима, обеспечивающего охрану жизни, предупреждающего заболеваемость и детский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травматизм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4)	обеспечение психолого-педагогической поддержки семьи и повышение компетентности родителей (законных представителей) в вопросах охраны и укрепления здоровья, организации летнего отдыха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детей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35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472608"/>
          </a:xfrm>
        </p:spPr>
        <p:txBody>
          <a:bodyPr>
            <a:normAutofit fontScale="47500" lnSpcReduction="20000"/>
          </a:bodyPr>
          <a:lstStyle/>
          <a:p>
            <a:pPr marL="0" fontAlgn="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Федерального закона «Об образовании в РФ» от 29.12.2012г. № 273-ФЗ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28 сентября 2020 г. № 28 г. Москва «Об утверждении санитарных правил СП 2.4.3648-20 «Санитарно-эпидемиологические требования к организации воспитания и обучения, отдыха и оздоровления детей и молодежи» (Зарегистрировано в Минюсте России 18 декабря 2020 г. № 61573) (далее – СП 2.4.3648-20)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Постановления Главного государственного санитарного врача Российской Федерации от 28января 2021 г. № 2 г. Москва «Об утверждении санитарных правил и норм СанПиН 1.2.3685-21 «Гигиенические нормативы и требования к обеспечению безопасности и (или) безвредности для человека факторов среды обитания» (Зарегистрировано в Минюсте России 29 января 2021 г. № 62296) (далее – СанПиН 1.2.3685-21)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fontAlgn="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Приказа Министерства образования России от 16.07.2002 № 2715/227/166/19 «О совершенствовании процесса физического воспитания в образовательных учреждениях РФ»;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fontAlgn="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Приказа Министерства образования и науки РФ от 17 октября2013г. №1155 «Об утверждении федерального государственного образовательного стандарта дошкольного образования»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fontAlgn="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и осуществления образовательной деятельности по основным общеобразовательным программам – программам дошкольного образования, утвержденный приказом </a:t>
            </a:r>
            <a:r>
              <a:rPr lang="ru-RU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31 июля 2020 г. № </a:t>
            </a:r>
            <a:r>
              <a:rPr 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373</a:t>
            </a:r>
          </a:p>
          <a:p>
            <a:pPr marL="0" fontAlgn="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Главного государственного санитарного врача России от 28.09.2021 № MP 2.4.0259-21. Гигиена детей и подростков. Методические рекомендации по обеспечению санитарно-эпидемиологических требований к организациям, реализующим образовательные программы дошкольного образования, осуществляющим присмотр и уход за детьми, в том числе размещенным в жилых и нежилых помещениях жилищного фонда и нежилых зданий, а также детским центрам, центрам развития детей и иным хозяйствующим субъектам, реализующим образовательные программы дошкольного образования и (или) осуществляющим присмотр и уход за детьми, размещенным в нежилых помещениях</a:t>
            </a:r>
          </a:p>
          <a:p>
            <a:pPr marL="0" fontAlgn="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u-RU" sz="3600" dirty="0"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21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21825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летнему оздоровительному периоду осуществляется по трем направлениям:</a:t>
            </a:r>
            <a:endParaRPr lang="ru-RU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7620000" cy="39079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Административно-хозяйственная работа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4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 </a:t>
            </a: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примерная):</a:t>
            </a:r>
            <a:endParaRPr lang="ru-RU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77200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Целевой раздел. 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ояснительная записка. Цель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реализации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 Принципы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подходы к формированию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 Планируемые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Содержательный раздел.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в соответствии с направлениями развития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 Формы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детьми по образовательным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областям. Формы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семьями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Организационный раздел.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Режим дня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(циклограмма на теплый период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года), Расписание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образовательной деятельности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руководство оздоровительной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работой.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Приложение.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7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ДВИГАТЕЛЬНОГО РЕЖИМА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475154"/>
              </p:ext>
            </p:extLst>
          </p:nvPr>
        </p:nvGraphicFramePr>
        <p:xfrm>
          <a:off x="251521" y="1340769"/>
          <a:ext cx="8136902" cy="4844369"/>
        </p:xfrm>
        <a:graphic>
          <a:graphicData uri="http://schemas.openxmlformats.org/drawingml/2006/table">
            <a:tbl>
              <a:tblPr firstRow="1" firstCol="1" bandRow="1"/>
              <a:tblGrid>
                <a:gridCol w="1923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9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93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Формы организации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Ранние группы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Младшие группы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Средние группы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Старшие группы (5-6 лет)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Старшие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(подготовительные)</a:t>
                      </a: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(6- до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ООО)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Организованная деятельность (в неделю) 2 музыкальных, 3 физкультурных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час 15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час 40 мин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часа 05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часа 30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15"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Утренняя гимнастика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минут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15"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Дозированный бег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3-4 минуты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4-5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5-7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28"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Упражнения после дневного сна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3-4 минут 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4-5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5-6 минут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6-7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7-8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107">
                <a:tc rowSpan="2"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Подвижные игры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менее 2-4 раз в день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5-6 минут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6-8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10-15 минут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15-20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20-25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626">
                <a:tc rowSpan="2"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Спортивные игры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Целенаправленное обучение педагогом не реже1 раза в неделю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4-5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6-8 минут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8-10 минут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10-12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12-15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215">
                <a:tc rowSpan="2"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Спортивные упражнения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3-4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5-6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6-7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7-8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8-10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995"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Физкультурные упражнения на прогулке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3-4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5-6 мин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6-7 мин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7-8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8-10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Спортивные развлечения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 минут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 минут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 мин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 мин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515"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Неделя здоровья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Один раз на лето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995"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Самостоятельная двигательная деятельность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еженедельно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just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just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778" marR="52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076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5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 ТЕХНОЛОГИИ, ИСПОЛЬЗУЕМЫЕ В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878553"/>
              </p:ext>
            </p:extLst>
          </p:nvPr>
        </p:nvGraphicFramePr>
        <p:xfrm>
          <a:off x="395537" y="836715"/>
          <a:ext cx="7992887" cy="5936174"/>
        </p:xfrm>
        <a:graphic>
          <a:graphicData uri="http://schemas.openxmlformats.org/drawingml/2006/table">
            <a:tbl>
              <a:tblPr firstRow="1" firstCol="1" bandRow="1"/>
              <a:tblGrid>
                <a:gridCol w="528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0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389">
                <a:tc>
                  <a:txBody>
                    <a:bodyPr/>
                    <a:lstStyle/>
                    <a:p>
                      <a:pPr marL="102235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marR="6604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Виды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marR="6985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Особенности организации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462">
                <a:tc>
                  <a:txBody>
                    <a:bodyPr/>
                    <a:lstStyle/>
                    <a:p>
                      <a:pPr marL="74930" marR="1679575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Медико-профилактические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923">
                <a:tc>
                  <a:txBody>
                    <a:bodyPr/>
                    <a:lstStyle/>
                    <a:p>
                      <a:pPr marL="74930" marR="1679575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65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Закаливание 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в соответствии с медицинскими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показаниями и с согласия родителя (законного представителя)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988">
                <a:tc>
                  <a:txBody>
                    <a:bodyPr/>
                    <a:lstStyle/>
                    <a:p>
                      <a:pPr marL="12065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обширное умывание после дневного сна (мытье рук до локтя)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Дошкольные группы ежедневно 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988">
                <a:tc>
                  <a:txBody>
                    <a:bodyPr/>
                    <a:lstStyle/>
                    <a:p>
                      <a:pPr marL="74930" marR="4064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хождение по влажным дорожкам после сна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Ранняя группа, 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988">
                <a:tc>
                  <a:txBody>
                    <a:bodyPr/>
                    <a:lstStyle/>
                    <a:p>
                      <a:pPr marL="74930" marR="4064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контрастное обливание ног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Средняя, старшая, подготовительная 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988">
                <a:tc>
                  <a:txBody>
                    <a:bodyPr/>
                    <a:lstStyle/>
                    <a:p>
                      <a:pPr marL="12065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ходьба босиком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 группы 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988">
                <a:tc>
                  <a:txBody>
                    <a:bodyPr/>
                    <a:lstStyle/>
                    <a:p>
                      <a:pPr marL="74930" marR="1003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облегченная одежда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 группы 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988">
                <a:tc>
                  <a:txBody>
                    <a:bodyPr/>
                    <a:lstStyle/>
                    <a:p>
                      <a:pPr marL="12065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водные процедуры в летнем плескательном бассейне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младшей группы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988">
                <a:tc>
                  <a:txBody>
                    <a:bodyPr/>
                    <a:lstStyle/>
                    <a:p>
                      <a:pPr marL="12065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ходьба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массажным дорожкам на тропе «Здоровье»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с младшей группы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994">
                <a:tc>
                  <a:txBody>
                    <a:bodyPr/>
                    <a:lstStyle/>
                    <a:p>
                      <a:pPr marL="12065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Профилактические мероприятия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7988">
                <a:tc>
                  <a:txBody>
                    <a:bodyPr/>
                    <a:lstStyle/>
                    <a:p>
                      <a:pPr marL="12065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витаминотерапия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раза в год (осень, весна)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988">
                <a:tc>
                  <a:txBody>
                    <a:bodyPr/>
                    <a:lstStyle/>
                    <a:p>
                      <a:pPr marL="12065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витаминизация 3-х блюд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988">
                <a:tc>
                  <a:txBody>
                    <a:bodyPr/>
                    <a:lstStyle/>
                    <a:p>
                      <a:pPr marL="12065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полоскание рта после еды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18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27299"/>
              </p:ext>
            </p:extLst>
          </p:nvPr>
        </p:nvGraphicFramePr>
        <p:xfrm>
          <a:off x="323528" y="-4"/>
          <a:ext cx="7992888" cy="6786245"/>
        </p:xfrm>
        <a:graphic>
          <a:graphicData uri="http://schemas.openxmlformats.org/drawingml/2006/table">
            <a:tbl>
              <a:tblPr firstRow="1" firstCol="1" bandRow="1"/>
              <a:tblGrid>
                <a:gridCol w="528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02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930" marR="69215" indent="2482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Медицинские</a:t>
                      </a: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22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мониторинг здоровья воспитанников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течение летнего периода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22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антропометрические измерения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начале и конце периода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22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профилактические прививки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возрасту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и контроль питания детей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02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930" indent="2482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Физкультурно-оздоровительные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805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корригирующие упражнения (улучшение осанки, плоскостопие, зрение)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зрительная гимнастика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пальчиковая гимнастика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дыхательная гимнастика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8805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элементы точечного массажа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средняя, старшая, подготовительная, не реже 1 раза в неделю 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сказкотерапия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динамические паузы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релаксация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2-3 раза в неделю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12065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9.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музыкотерапия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88805">
                <a:tc>
                  <a:txBody>
                    <a:bodyPr/>
                    <a:lstStyle/>
                    <a:p>
                      <a:pPr marL="74930" marR="80645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368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привитие культурно-гигиенических навыков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8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Календарно-тематическое планирование </a:t>
            </a:r>
            <a:b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752739"/>
              </p:ext>
            </p:extLst>
          </p:nvPr>
        </p:nvGraphicFramePr>
        <p:xfrm>
          <a:off x="467544" y="1227138"/>
          <a:ext cx="7920879" cy="4801964"/>
        </p:xfrm>
        <a:graphic>
          <a:graphicData uri="http://schemas.openxmlformats.org/drawingml/2006/table">
            <a:tbl>
              <a:tblPr firstRow="1" firstCol="1" bandRow="1"/>
              <a:tblGrid>
                <a:gridCol w="31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36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05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9882">
                <a:tc rowSpan="2"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 indent="248285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тема 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недели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 indent="248285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74930" indent="248285" algn="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задачи по образовательным областям, примерное содержание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 с родителями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физическое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развитие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познавательное развитие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социально-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коммуникативное развитие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речевое развитие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художественно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-эстетическое развитие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1456"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Неделя дружбы 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01 - 04 июня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Развивать основные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физические качества: силу, ловкость, координацию движений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Закрепить понятие друзья, учить понимать значение слов «знакомые», «друзья», учить ценить дружбу, воспитывать чувство взаимовыручки. Наблюдение за одуванчиком, за цветником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Праздник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«День защиты детей».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п/и 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Ловишки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Выше ноги от земли, 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Шоферы,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Третий лишний,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Лохматый пес.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Пополнять и активизировать словарь детей на 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основе углубления знаний.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Совершенствование диалогической речи. Закреплять правильное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произношение гласных и согласных звуков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Повторение стихотворений к празднику.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Продолжать развивать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эстетическое восприятие, образные представления, воображение.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Работы «Подарок другу» «Мой лучший друг» Прослушивание музыкальных произведений о дружбе. Рисование на песке предметов квадратной формы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Познакомить родителей с объектами эколого-оздоровительной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тропы «Здоровье»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Беседа с родителями о летних головных уборах.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9096"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 солнышка в гостях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l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07 - 11 июня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Закаливающие процедуры на участке (хождение без верхней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одежды, хождение босиком по дорожке здоровья. Развивать основные физические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качества: силу, ловкость, координацию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движений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Дать представление детям о важности солнца для человека, растений, животных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Проведение опытов: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Где быстрее нагревается вода в тени или на солнце. С помощью  каких предметов можно пускать солнечных  зайчиков?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п/и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Солнышко и дождик. Совушка.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Курочка – хохлатка.  У медведя во бору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Учить использовать в речи наиболее употребляемые прилагательные,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глаголы, наречия, предлоги. Чтени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 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сказки К.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Чуковского «Краденое солнце», рассказа Н. Сладкова «Медведь и Солнце»,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потешки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«Солнышко-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колоколнышко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».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Коллективная аппликация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«Солнышко и его друзья»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Театрализованная де-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ятельность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«В гостях у Солнышка»».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Развивать эстетические чувства детей,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художественное 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вос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-приятие, содействовать возникновению поло-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жительного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эмоцио-нального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отклика на литературные и музы-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кальные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произведения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.Безопасность детей летом.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930" indent="248285"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Солнце красное безопасное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58" marR="25358" marT="30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30095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1085</Words>
  <Application>Microsoft Office PowerPoint</Application>
  <PresentationFormat>Экран (4:3)</PresentationFormat>
  <Paragraphs>263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 Организация летней оздоровительной работы в дошкольной образовательной организации</vt:lpstr>
      <vt:lpstr>Задачи летней  оздоровительной работы:</vt:lpstr>
      <vt:lpstr>Нормативные документы</vt:lpstr>
      <vt:lpstr>Подготовка к летнему оздоровительному периоду осуществляется по трем направлениям:</vt:lpstr>
      <vt:lpstr>Структура Программы  (примерная):</vt:lpstr>
      <vt:lpstr>ОРГАНИЗАЦИЯ  ДВИГАТЕЛЬНОГО РЕЖИМА</vt:lpstr>
      <vt:lpstr>ЗДОРОВЬЕСБЕРЕГАЮЩИЕ ТЕХНОЛОГИИ, ИСПОЛЬЗУЕМЫЕ В ДОУ</vt:lpstr>
      <vt:lpstr>Презентация PowerPoint</vt:lpstr>
      <vt:lpstr>Календарно-тематическое планирование  для средней группы</vt:lpstr>
      <vt:lpstr>Организация режима пребывания детей в образовательном учреждении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летней оздоровительной работы</dc:title>
  <dc:creator>user</dc:creator>
  <cp:lastModifiedBy>admin</cp:lastModifiedBy>
  <cp:revision>14</cp:revision>
  <dcterms:created xsi:type="dcterms:W3CDTF">2023-05-09T05:27:36Z</dcterms:created>
  <dcterms:modified xsi:type="dcterms:W3CDTF">2023-05-16T08:53:28Z</dcterms:modified>
</cp:coreProperties>
</file>