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8" r:id="rId3"/>
    <p:sldId id="267" r:id="rId4"/>
    <p:sldId id="266" r:id="rId5"/>
    <p:sldId id="269" r:id="rId6"/>
    <p:sldId id="270" r:id="rId7"/>
    <p:sldId id="271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65" r:id="rId18"/>
    <p:sldId id="28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1" autoAdjust="0"/>
    <p:restoredTop sz="94660"/>
  </p:normalViewPr>
  <p:slideViewPr>
    <p:cSldViewPr showGuides="1">
      <p:cViewPr varScale="1">
        <p:scale>
          <a:sx n="89" d="100"/>
          <a:sy n="89" d="100"/>
        </p:scale>
        <p:origin x="1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2910" y="5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2907297-5EB3-4122-B0C6-2792EFBEAD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E621146-A281-4CE0-897D-ABD3CC0D43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4BC5-8AC6-4460-80E0-7EABDE36490C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611938E-E77D-4F9D-9F34-8BD1704FDB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AD3CA55-5FFD-4F8A-9A5E-81F6845E2D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DF5AB-361B-4CC4-88AB-D3B1D51F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99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CA4F01-3A10-4C56-B105-6DFE7EE6A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00" y="1122363"/>
            <a:ext cx="5940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628C57F-1C6E-48AB-9EB2-B9D211514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000" y="3602038"/>
            <a:ext cx="5940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D61CCF-1AA2-477D-BB43-394F4FF2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12D-0C7E-43F6-9CA0-68260C64E259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8E5C8B-8241-4634-BF74-6CAD9BBF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815632-C098-4C85-A2F9-3C37EE83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FD1E-AA18-4949-B934-F61B7FDA66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2D3A4D4-35AA-4694-9B20-07F32097AAD2}"/>
              </a:ext>
            </a:extLst>
          </p:cNvPr>
          <p:cNvSpPr/>
          <p:nvPr userDrawn="1"/>
        </p:nvSpPr>
        <p:spPr>
          <a:xfrm>
            <a:off x="9672000" y="0"/>
            <a:ext cx="25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5A68EAE1-F6CF-42CF-8F4F-5DAF349AC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59856" y="481012"/>
            <a:ext cx="3824287" cy="5895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3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1">
            <a:extLst>
              <a:ext uri="{FF2B5EF4-FFF2-40B4-BE49-F238E27FC236}">
                <a16:creationId xmlns:a16="http://schemas.microsoft.com/office/drawing/2014/main" xmlns="" id="{8DA08962-49A2-4B0C-BB27-EC6E00A2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234000"/>
            <a:ext cx="10851547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CF77DC45-4DCE-445D-83F9-16F3C9E7D6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001" y="1449000"/>
            <a:ext cx="10851546" cy="46963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7468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1">
            <a:extLst>
              <a:ext uri="{FF2B5EF4-FFF2-40B4-BE49-F238E27FC236}">
                <a16:creationId xmlns:a16="http://schemas.microsoft.com/office/drawing/2014/main" xmlns="" id="{8DA08962-49A2-4B0C-BB27-EC6E00A2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8297E08-B41D-4F2F-A927-47B519AFA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450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C3D4AF7C-667C-44E3-8AF6-FB22A1DFFC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5341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xmlns="" id="{680B83BF-4BCE-4132-8ADA-C85745B30E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1675" y="23034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C89D0B0B-7495-47DF-90DC-88B165438E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40581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xmlns="" id="{21E8F587-1C42-45FB-878D-F756A896D8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6109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B10A2986-07EE-4A2F-A8F7-025114117F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76000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F210DE1-7D37-4226-B9AC-F9BE0B0B9B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2501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121" y="234000"/>
            <a:ext cx="795167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121" y="1449000"/>
            <a:ext cx="7951788" cy="46963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592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000" y="585000"/>
            <a:ext cx="6607800" cy="81161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6000" y="1600376"/>
            <a:ext cx="6607891" cy="467262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B307BE0-F448-46D1-A424-558ABDA7EB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5338" y="585000"/>
            <a:ext cx="3870325" cy="568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0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994" y="585000"/>
            <a:ext cx="6202806" cy="81161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1000" y="1600376"/>
            <a:ext cx="6202891" cy="467262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B307BE0-F448-46D1-A424-558ABDA7EB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5338" y="585000"/>
            <a:ext cx="4295662" cy="270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xmlns="" id="{9A236AC1-7D62-4D5B-8BEA-6DE1B05E0B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5338" y="3564001"/>
            <a:ext cx="4295662" cy="2709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8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618F5DC-79EC-467F-ACC8-AC05CA266654}"/>
              </a:ext>
            </a:extLst>
          </p:cNvPr>
          <p:cNvSpPr/>
          <p:nvPr userDrawn="1"/>
        </p:nvSpPr>
        <p:spPr>
          <a:xfrm>
            <a:off x="9672000" y="0"/>
            <a:ext cx="25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1">
            <a:extLst>
              <a:ext uri="{FF2B5EF4-FFF2-40B4-BE49-F238E27FC236}">
                <a16:creationId xmlns:a16="http://schemas.microsoft.com/office/drawing/2014/main" xmlns="" id="{8CEBEF88-593C-4248-A0AA-D86B360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9" y="615764"/>
            <a:ext cx="7951679" cy="6712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4877F2-5383-45E6-B8BB-368047CAD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090" y="1629000"/>
            <a:ext cx="7951788" cy="461323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7818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618F5DC-79EC-467F-ACC8-AC05CA266654}"/>
              </a:ext>
            </a:extLst>
          </p:cNvPr>
          <p:cNvSpPr/>
          <p:nvPr userDrawn="1"/>
        </p:nvSpPr>
        <p:spPr>
          <a:xfrm>
            <a:off x="9672000" y="0"/>
            <a:ext cx="25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1">
            <a:extLst>
              <a:ext uri="{FF2B5EF4-FFF2-40B4-BE49-F238E27FC236}">
                <a16:creationId xmlns:a16="http://schemas.microsoft.com/office/drawing/2014/main" xmlns="" id="{8CEBEF88-593C-4248-A0AA-D86B360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9" y="572308"/>
            <a:ext cx="6309023" cy="7146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4877F2-5383-45E6-B8BB-368047CAD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663" y="1580303"/>
            <a:ext cx="6309109" cy="47053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xmlns="" id="{7DBE84B6-805D-409F-AC09-5C9368A76C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36837" y="585000"/>
            <a:ext cx="3870325" cy="568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5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824FBD-42BB-41ED-AAE9-BD39EBED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530C07-A205-44CA-9B85-BB49A0332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EE055C-95FE-411C-9F43-588B6634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12D-0C7E-43F6-9CA0-68260C64E259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C95D25-DDE7-4F98-A56D-8DE64012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B55603-5B8F-482F-8BCE-3A950A9D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FD1E-AA18-4949-B934-F61B7FDA6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0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resentation-creation.ru/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D41B8-E1AC-45EB-A585-E4851E87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739962-C9E0-4C18-9D47-A226C9A29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90BFAB-CE66-479B-99EE-3B742CB96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2812D-0C7E-43F6-9CA0-68260C64E259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F80275-19DA-4200-9D26-9DCA9444C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8A40D9-6565-4316-A2BD-CA6617753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6FD1E-AA18-4949-B934-F61B7FDA66E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1"/>
            <a:extLst>
              <a:ext uri="{FF2B5EF4-FFF2-40B4-BE49-F238E27FC236}">
                <a16:creationId xmlns:a16="http://schemas.microsoft.com/office/drawing/2014/main" xmlns="" id="{C79E8EF3-196C-4705-888E-0E97FE8C2C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7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6" r:id="rId3"/>
    <p:sldLayoutId id="2147483650" r:id="rId4"/>
    <p:sldLayoutId id="2147483663" r:id="rId5"/>
    <p:sldLayoutId id="2147483665" r:id="rId6"/>
    <p:sldLayoutId id="2147483661" r:id="rId7"/>
    <p:sldLayoutId id="2147483664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hyperlink" Target="http://bmk.3dn.ru/FOTO/fot097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4E77AC98-E8A9-49BC-88ED-EE393F71442C}"/>
              </a:ext>
            </a:extLst>
          </p:cNvPr>
          <p:cNvSpPr/>
          <p:nvPr/>
        </p:nvSpPr>
        <p:spPr>
          <a:xfrm>
            <a:off x="607857" y="864000"/>
            <a:ext cx="3731665" cy="5197195"/>
          </a:xfrm>
          <a:custGeom>
            <a:avLst/>
            <a:gdLst>
              <a:gd name="connsiteX0" fmla="*/ 337152 w 3935675"/>
              <a:gd name="connsiteY0" fmla="*/ 342284 h 5375065"/>
              <a:gd name="connsiteX1" fmla="*/ 337152 w 3935675"/>
              <a:gd name="connsiteY1" fmla="*/ 5032779 h 5375065"/>
              <a:gd name="connsiteX2" fmla="*/ 3605151 w 3935675"/>
              <a:gd name="connsiteY2" fmla="*/ 5032779 h 5375065"/>
              <a:gd name="connsiteX3" fmla="*/ 3605151 w 3935675"/>
              <a:gd name="connsiteY3" fmla="*/ 342284 h 5375065"/>
              <a:gd name="connsiteX4" fmla="*/ 0 w 3935675"/>
              <a:gd name="connsiteY4" fmla="*/ 0 h 5375065"/>
              <a:gd name="connsiteX5" fmla="*/ 3935675 w 3935675"/>
              <a:gd name="connsiteY5" fmla="*/ 0 h 5375065"/>
              <a:gd name="connsiteX6" fmla="*/ 3935675 w 3935675"/>
              <a:gd name="connsiteY6" fmla="*/ 5375065 h 5375065"/>
              <a:gd name="connsiteX7" fmla="*/ 0 w 3935675"/>
              <a:gd name="connsiteY7" fmla="*/ 5375065 h 53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5675" h="5375065">
                <a:moveTo>
                  <a:pt x="337152" y="342284"/>
                </a:moveTo>
                <a:lnTo>
                  <a:pt x="337152" y="5032779"/>
                </a:lnTo>
                <a:lnTo>
                  <a:pt x="3605151" y="5032779"/>
                </a:lnTo>
                <a:lnTo>
                  <a:pt x="3605151" y="342284"/>
                </a:lnTo>
                <a:close/>
                <a:moveTo>
                  <a:pt x="0" y="0"/>
                </a:moveTo>
                <a:lnTo>
                  <a:pt x="3935675" y="0"/>
                </a:lnTo>
                <a:lnTo>
                  <a:pt x="3935675" y="5375065"/>
                </a:lnTo>
                <a:lnTo>
                  <a:pt x="0" y="53750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BDB025-D4E0-42BF-85A9-76416B7AEB01}"/>
              </a:ext>
            </a:extLst>
          </p:cNvPr>
          <p:cNvSpPr txBox="1"/>
          <p:nvPr/>
        </p:nvSpPr>
        <p:spPr>
          <a:xfrm>
            <a:off x="1076672" y="2661756"/>
            <a:ext cx="6043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</a:rPr>
              <a:t>в современных условиях управления образовательной организацией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6010343-A93D-4449-894F-4F45D954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138" y="442413"/>
            <a:ext cx="6694862" cy="2387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1"/>
                </a:solidFill>
              </a:rPr>
              <a:t>Наставничество</a:t>
            </a:r>
            <a:endParaRPr lang="ru-RU" sz="7200" b="1" dirty="0">
              <a:solidFill>
                <a:schemeClr val="accent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4BD8BBAE-D07B-4E6A-807E-F151A48D0137}"/>
              </a:ext>
            </a:extLst>
          </p:cNvPr>
          <p:cNvCxnSpPr>
            <a:cxnSpLocks/>
          </p:cNvCxnSpPr>
          <p:nvPr/>
        </p:nvCxnSpPr>
        <p:spPr>
          <a:xfrm>
            <a:off x="1191000" y="3955521"/>
            <a:ext cx="7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B79264AF-DF82-47F1-BEE6-BAEC54E6CCAF}"/>
              </a:ext>
            </a:extLst>
          </p:cNvPr>
          <p:cNvSpPr txBox="1">
            <a:spLocks/>
          </p:cNvSpPr>
          <p:nvPr/>
        </p:nvSpPr>
        <p:spPr>
          <a:xfrm>
            <a:off x="1076672" y="3965634"/>
            <a:ext cx="4825209" cy="81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400" dirty="0" smtClean="0"/>
              <a:t>Вечипольская В.И., заведующий </a:t>
            </a:r>
          </a:p>
          <a:p>
            <a:pPr>
              <a:lnSpc>
                <a:spcPct val="120000"/>
              </a:lnSpc>
            </a:pPr>
            <a:r>
              <a:rPr lang="ru-RU" sz="1400" dirty="0" smtClean="0"/>
              <a:t>МАДОУ г. Нижневартовска ДС №25 «Семицветик»</a:t>
            </a:r>
            <a:endParaRPr lang="ru-RU" sz="1400" dirty="0"/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6" r="25676"/>
          <a:stretch>
            <a:fillRect/>
          </a:stretch>
        </p:blipFill>
        <p:spPr/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17B6A006-EAA2-4613-A9FB-FF2EC5280D18}"/>
              </a:ext>
            </a:extLst>
          </p:cNvPr>
          <p:cNvSpPr/>
          <p:nvPr/>
        </p:nvSpPr>
        <p:spPr>
          <a:xfrm rot="16200000">
            <a:off x="6589257" y="1651611"/>
            <a:ext cx="6165486" cy="3824286"/>
          </a:xfrm>
          <a:prstGeom prst="rect">
            <a:avLst/>
          </a:prstGeom>
          <a:gradFill flip="none" rotWithShape="1">
            <a:gsLst>
              <a:gs pos="150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rgbClr val="FFFFFF">
                  <a:alpha val="24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55389" y="926820"/>
            <a:ext cx="8370000" cy="3995851"/>
            <a:chOff x="933929" y="-842584"/>
            <a:chExt cx="7650000" cy="517357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933929" y="-842584"/>
              <a:ext cx="7650000" cy="51735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EA1C498-9000-4596-98BA-FBD13914EAB6}"/>
                </a:ext>
              </a:extLst>
            </p:cNvPr>
            <p:cNvSpPr txBox="1"/>
            <p:nvPr/>
          </p:nvSpPr>
          <p:spPr>
            <a:xfrm>
              <a:off x="1769017" y="-762395"/>
              <a:ext cx="6287420" cy="490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обучение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на рабочем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месте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участие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в работе методических объединений (дошкольной организации, города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самообразование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, включающее самостоятельное изучение образовательной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программы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обучение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на курсах повышения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квалификации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открытые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занятия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коллег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решение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и анализ педагогических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ситуаций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обучение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составлению подробных планов-конспектов занятий и т.д.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07599" y="1017401"/>
            <a:ext cx="266700" cy="2667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61000" y="594000"/>
            <a:ext cx="1145662" cy="56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Формы и методы работы</a:t>
            </a:r>
            <a:endParaRPr lang="ru-RU" sz="4400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32459" y="1574169"/>
            <a:ext cx="266700" cy="2667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53647" y="2221518"/>
            <a:ext cx="266700" cy="266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65607" y="2981720"/>
            <a:ext cx="266700" cy="2667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65467" y="3435640"/>
            <a:ext cx="266700" cy="2667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91936" y="3952195"/>
            <a:ext cx="266700" cy="2667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13805" y="4376553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235628" y="189000"/>
            <a:ext cx="3915000" cy="495000"/>
            <a:chOff x="5511000" y="99000"/>
            <a:chExt cx="3915000" cy="810000"/>
          </a:xfrm>
        </p:grpSpPr>
        <p:sp>
          <p:nvSpPr>
            <p:cNvPr id="15" name="Полилиния: фигура 28">
              <a:extLst>
                <a:ext uri="{FF2B5EF4-FFF2-40B4-BE49-F238E27FC236}">
                  <a16:creationId xmlns:a16="http://schemas.microsoft.com/office/drawing/2014/main" xmlns="" id="{4E77AC98-E8A9-49BC-88ED-EE393F71442C}"/>
                </a:ext>
              </a:extLst>
            </p:cNvPr>
            <p:cNvSpPr/>
            <p:nvPr/>
          </p:nvSpPr>
          <p:spPr>
            <a:xfrm>
              <a:off x="5511000" y="99000"/>
              <a:ext cx="3915000" cy="810000"/>
            </a:xfrm>
            <a:custGeom>
              <a:avLst/>
              <a:gdLst>
                <a:gd name="connsiteX0" fmla="*/ 337152 w 3935675"/>
                <a:gd name="connsiteY0" fmla="*/ 342284 h 5375065"/>
                <a:gd name="connsiteX1" fmla="*/ 337152 w 3935675"/>
                <a:gd name="connsiteY1" fmla="*/ 5032779 h 5375065"/>
                <a:gd name="connsiteX2" fmla="*/ 3605151 w 3935675"/>
                <a:gd name="connsiteY2" fmla="*/ 5032779 h 5375065"/>
                <a:gd name="connsiteX3" fmla="*/ 3605151 w 3935675"/>
                <a:gd name="connsiteY3" fmla="*/ 342284 h 5375065"/>
                <a:gd name="connsiteX4" fmla="*/ 0 w 3935675"/>
                <a:gd name="connsiteY4" fmla="*/ 0 h 5375065"/>
                <a:gd name="connsiteX5" fmla="*/ 3935675 w 3935675"/>
                <a:gd name="connsiteY5" fmla="*/ 0 h 5375065"/>
                <a:gd name="connsiteX6" fmla="*/ 3935675 w 3935675"/>
                <a:gd name="connsiteY6" fmla="*/ 5375065 h 5375065"/>
                <a:gd name="connsiteX7" fmla="*/ 0 w 3935675"/>
                <a:gd name="connsiteY7" fmla="*/ 5375065 h 537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5675" h="5375065">
                  <a:moveTo>
                    <a:pt x="337152" y="342284"/>
                  </a:moveTo>
                  <a:lnTo>
                    <a:pt x="337152" y="5032779"/>
                  </a:lnTo>
                  <a:lnTo>
                    <a:pt x="3605151" y="5032779"/>
                  </a:lnTo>
                  <a:lnTo>
                    <a:pt x="3605151" y="342284"/>
                  </a:lnTo>
                  <a:close/>
                  <a:moveTo>
                    <a:pt x="0" y="0"/>
                  </a:moveTo>
                  <a:lnTo>
                    <a:pt x="3935675" y="0"/>
                  </a:lnTo>
                  <a:lnTo>
                    <a:pt x="3935675" y="5375065"/>
                  </a:lnTo>
                  <a:lnTo>
                    <a:pt x="0" y="537506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6" name="Заголовок 6">
              <a:extLst>
                <a:ext uri="{FF2B5EF4-FFF2-40B4-BE49-F238E27FC236}">
                  <a16:creationId xmlns:a16="http://schemas.microsoft.com/office/drawing/2014/main" xmlns="" id="{76010343-A93D-4449-894F-4F45D954F3D8}"/>
                </a:ext>
              </a:extLst>
            </p:cNvPr>
            <p:cNvSpPr txBox="1">
              <a:spLocks/>
            </p:cNvSpPr>
            <p:nvPr/>
          </p:nvSpPr>
          <p:spPr>
            <a:xfrm>
              <a:off x="5854125" y="144000"/>
              <a:ext cx="3228750" cy="5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ru-RU" sz="1400" b="1" dirty="0">
                  <a:solidFill>
                    <a:srgbClr val="064BA6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План работы </a:t>
              </a:r>
              <a:r>
                <a:rPr lang="ru-RU" sz="1400" b="1" dirty="0" smtClean="0">
                  <a:solidFill>
                    <a:srgbClr val="064BA6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по организации прогулки</a:t>
              </a:r>
              <a:endParaRPr lang="ru-RU" sz="1400" b="1" dirty="0">
                <a:solidFill>
                  <a:srgbClr val="064BA6"/>
                </a:solidFill>
                <a:latin typeface="Cambria Math" pitchFamily="18" charset="0"/>
                <a:ea typeface="Cambria Math" pitchFamily="18" charset="0"/>
                <a:cs typeface="Arabic Typesetting" pitchFamily="66" charset="-78"/>
              </a:endParaRPr>
            </a:p>
          </p:txBody>
        </p:sp>
      </p:grpSp>
      <p:pic>
        <p:nvPicPr>
          <p:cNvPr id="6" name="Рисунок 5" descr="C:\Users\User\Desktop\ФОТО\Наставничество фото\DSC074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5" y="1359001"/>
            <a:ext cx="4455000" cy="373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7B6A006-EAA2-4613-A9FB-FF2EC5280D18}"/>
              </a:ext>
            </a:extLst>
          </p:cNvPr>
          <p:cNvSpPr/>
          <p:nvPr/>
        </p:nvSpPr>
        <p:spPr>
          <a:xfrm rot="16200000">
            <a:off x="943965" y="1037908"/>
            <a:ext cx="3645002" cy="4467182"/>
          </a:xfrm>
          <a:prstGeom prst="rect">
            <a:avLst/>
          </a:prstGeom>
          <a:gradFill flip="none" rotWithShape="1">
            <a:gsLst>
              <a:gs pos="150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rgbClr val="FFFFFF">
                  <a:alpha val="24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8121000" y="774000"/>
            <a:ext cx="3915000" cy="495000"/>
            <a:chOff x="5511000" y="99000"/>
            <a:chExt cx="3915000" cy="810000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xmlns="" id="{4E77AC98-E8A9-49BC-88ED-EE393F71442C}"/>
                </a:ext>
              </a:extLst>
            </p:cNvPr>
            <p:cNvSpPr/>
            <p:nvPr/>
          </p:nvSpPr>
          <p:spPr>
            <a:xfrm>
              <a:off x="5511000" y="99000"/>
              <a:ext cx="3915000" cy="810000"/>
            </a:xfrm>
            <a:custGeom>
              <a:avLst/>
              <a:gdLst>
                <a:gd name="connsiteX0" fmla="*/ 337152 w 3935675"/>
                <a:gd name="connsiteY0" fmla="*/ 342284 h 5375065"/>
                <a:gd name="connsiteX1" fmla="*/ 337152 w 3935675"/>
                <a:gd name="connsiteY1" fmla="*/ 5032779 h 5375065"/>
                <a:gd name="connsiteX2" fmla="*/ 3605151 w 3935675"/>
                <a:gd name="connsiteY2" fmla="*/ 5032779 h 5375065"/>
                <a:gd name="connsiteX3" fmla="*/ 3605151 w 3935675"/>
                <a:gd name="connsiteY3" fmla="*/ 342284 h 5375065"/>
                <a:gd name="connsiteX4" fmla="*/ 0 w 3935675"/>
                <a:gd name="connsiteY4" fmla="*/ 0 h 5375065"/>
                <a:gd name="connsiteX5" fmla="*/ 3935675 w 3935675"/>
                <a:gd name="connsiteY5" fmla="*/ 0 h 5375065"/>
                <a:gd name="connsiteX6" fmla="*/ 3935675 w 3935675"/>
                <a:gd name="connsiteY6" fmla="*/ 5375065 h 5375065"/>
                <a:gd name="connsiteX7" fmla="*/ 0 w 3935675"/>
                <a:gd name="connsiteY7" fmla="*/ 5375065 h 537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5675" h="5375065">
                  <a:moveTo>
                    <a:pt x="337152" y="342284"/>
                  </a:moveTo>
                  <a:lnTo>
                    <a:pt x="337152" y="5032779"/>
                  </a:lnTo>
                  <a:lnTo>
                    <a:pt x="3605151" y="5032779"/>
                  </a:lnTo>
                  <a:lnTo>
                    <a:pt x="3605151" y="342284"/>
                  </a:lnTo>
                  <a:close/>
                  <a:moveTo>
                    <a:pt x="0" y="0"/>
                  </a:moveTo>
                  <a:lnTo>
                    <a:pt x="3935675" y="0"/>
                  </a:lnTo>
                  <a:lnTo>
                    <a:pt x="3935675" y="5375065"/>
                  </a:lnTo>
                  <a:lnTo>
                    <a:pt x="0" y="537506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Заголовок 6">
              <a:extLst>
                <a:ext uri="{FF2B5EF4-FFF2-40B4-BE49-F238E27FC236}">
                  <a16:creationId xmlns:a16="http://schemas.microsoft.com/office/drawing/2014/main" xmlns="" id="{76010343-A93D-4449-894F-4F45D954F3D8}"/>
                </a:ext>
              </a:extLst>
            </p:cNvPr>
            <p:cNvSpPr txBox="1">
              <a:spLocks/>
            </p:cNvSpPr>
            <p:nvPr/>
          </p:nvSpPr>
          <p:spPr>
            <a:xfrm>
              <a:off x="5854125" y="253707"/>
              <a:ext cx="3228750" cy="5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ru-RU" sz="1400" b="1" dirty="0">
                  <a:solidFill>
                    <a:srgbClr val="064BA6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План работы по организации режимных моментов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235628" y="1448997"/>
            <a:ext cx="3915000" cy="495000"/>
            <a:chOff x="5511000" y="99000"/>
            <a:chExt cx="3915000" cy="810000"/>
          </a:xfrm>
        </p:grpSpPr>
        <p:sp>
          <p:nvSpPr>
            <p:cNvPr id="18" name="Полилиния: фигура 28">
              <a:extLst>
                <a:ext uri="{FF2B5EF4-FFF2-40B4-BE49-F238E27FC236}">
                  <a16:creationId xmlns:a16="http://schemas.microsoft.com/office/drawing/2014/main" xmlns="" id="{4E77AC98-E8A9-49BC-88ED-EE393F71442C}"/>
                </a:ext>
              </a:extLst>
            </p:cNvPr>
            <p:cNvSpPr/>
            <p:nvPr/>
          </p:nvSpPr>
          <p:spPr>
            <a:xfrm>
              <a:off x="5511000" y="99000"/>
              <a:ext cx="3915000" cy="810000"/>
            </a:xfrm>
            <a:custGeom>
              <a:avLst/>
              <a:gdLst>
                <a:gd name="connsiteX0" fmla="*/ 337152 w 3935675"/>
                <a:gd name="connsiteY0" fmla="*/ 342284 h 5375065"/>
                <a:gd name="connsiteX1" fmla="*/ 337152 w 3935675"/>
                <a:gd name="connsiteY1" fmla="*/ 5032779 h 5375065"/>
                <a:gd name="connsiteX2" fmla="*/ 3605151 w 3935675"/>
                <a:gd name="connsiteY2" fmla="*/ 5032779 h 5375065"/>
                <a:gd name="connsiteX3" fmla="*/ 3605151 w 3935675"/>
                <a:gd name="connsiteY3" fmla="*/ 342284 h 5375065"/>
                <a:gd name="connsiteX4" fmla="*/ 0 w 3935675"/>
                <a:gd name="connsiteY4" fmla="*/ 0 h 5375065"/>
                <a:gd name="connsiteX5" fmla="*/ 3935675 w 3935675"/>
                <a:gd name="connsiteY5" fmla="*/ 0 h 5375065"/>
                <a:gd name="connsiteX6" fmla="*/ 3935675 w 3935675"/>
                <a:gd name="connsiteY6" fmla="*/ 5375065 h 5375065"/>
                <a:gd name="connsiteX7" fmla="*/ 0 w 3935675"/>
                <a:gd name="connsiteY7" fmla="*/ 5375065 h 537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5675" h="5375065">
                  <a:moveTo>
                    <a:pt x="337152" y="342284"/>
                  </a:moveTo>
                  <a:lnTo>
                    <a:pt x="337152" y="5032779"/>
                  </a:lnTo>
                  <a:lnTo>
                    <a:pt x="3605151" y="5032779"/>
                  </a:lnTo>
                  <a:lnTo>
                    <a:pt x="3605151" y="342284"/>
                  </a:lnTo>
                  <a:close/>
                  <a:moveTo>
                    <a:pt x="0" y="0"/>
                  </a:moveTo>
                  <a:lnTo>
                    <a:pt x="3935675" y="0"/>
                  </a:lnTo>
                  <a:lnTo>
                    <a:pt x="3935675" y="5375065"/>
                  </a:lnTo>
                  <a:lnTo>
                    <a:pt x="0" y="537506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9" name="Заголовок 6">
              <a:extLst>
                <a:ext uri="{FF2B5EF4-FFF2-40B4-BE49-F238E27FC236}">
                  <a16:creationId xmlns:a16="http://schemas.microsoft.com/office/drawing/2014/main" xmlns="" id="{76010343-A93D-4449-894F-4F45D954F3D8}"/>
                </a:ext>
              </a:extLst>
            </p:cNvPr>
            <p:cNvSpPr txBox="1">
              <a:spLocks/>
            </p:cNvSpPr>
            <p:nvPr/>
          </p:nvSpPr>
          <p:spPr>
            <a:xfrm>
              <a:off x="5854125" y="144000"/>
              <a:ext cx="3228750" cy="5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ru-RU" sz="1400" b="1" dirty="0">
                  <a:solidFill>
                    <a:srgbClr val="064BA6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«Портфолио» молодого педагога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121000" y="2123994"/>
            <a:ext cx="3915000" cy="495000"/>
            <a:chOff x="5511000" y="99000"/>
            <a:chExt cx="3915000" cy="810000"/>
          </a:xfrm>
        </p:grpSpPr>
        <p:sp>
          <p:nvSpPr>
            <p:cNvPr id="21" name="Полилиния: фигура 28">
              <a:extLst>
                <a:ext uri="{FF2B5EF4-FFF2-40B4-BE49-F238E27FC236}">
                  <a16:creationId xmlns:a16="http://schemas.microsoft.com/office/drawing/2014/main" xmlns="" id="{4E77AC98-E8A9-49BC-88ED-EE393F71442C}"/>
                </a:ext>
              </a:extLst>
            </p:cNvPr>
            <p:cNvSpPr/>
            <p:nvPr/>
          </p:nvSpPr>
          <p:spPr>
            <a:xfrm>
              <a:off x="5511000" y="99000"/>
              <a:ext cx="3915000" cy="810000"/>
            </a:xfrm>
            <a:custGeom>
              <a:avLst/>
              <a:gdLst>
                <a:gd name="connsiteX0" fmla="*/ 337152 w 3935675"/>
                <a:gd name="connsiteY0" fmla="*/ 342284 h 5375065"/>
                <a:gd name="connsiteX1" fmla="*/ 337152 w 3935675"/>
                <a:gd name="connsiteY1" fmla="*/ 5032779 h 5375065"/>
                <a:gd name="connsiteX2" fmla="*/ 3605151 w 3935675"/>
                <a:gd name="connsiteY2" fmla="*/ 5032779 h 5375065"/>
                <a:gd name="connsiteX3" fmla="*/ 3605151 w 3935675"/>
                <a:gd name="connsiteY3" fmla="*/ 342284 h 5375065"/>
                <a:gd name="connsiteX4" fmla="*/ 0 w 3935675"/>
                <a:gd name="connsiteY4" fmla="*/ 0 h 5375065"/>
                <a:gd name="connsiteX5" fmla="*/ 3935675 w 3935675"/>
                <a:gd name="connsiteY5" fmla="*/ 0 h 5375065"/>
                <a:gd name="connsiteX6" fmla="*/ 3935675 w 3935675"/>
                <a:gd name="connsiteY6" fmla="*/ 5375065 h 5375065"/>
                <a:gd name="connsiteX7" fmla="*/ 0 w 3935675"/>
                <a:gd name="connsiteY7" fmla="*/ 5375065 h 537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5675" h="5375065">
                  <a:moveTo>
                    <a:pt x="337152" y="342284"/>
                  </a:moveTo>
                  <a:lnTo>
                    <a:pt x="337152" y="5032779"/>
                  </a:lnTo>
                  <a:lnTo>
                    <a:pt x="3605151" y="5032779"/>
                  </a:lnTo>
                  <a:lnTo>
                    <a:pt x="3605151" y="342284"/>
                  </a:lnTo>
                  <a:close/>
                  <a:moveTo>
                    <a:pt x="0" y="0"/>
                  </a:moveTo>
                  <a:lnTo>
                    <a:pt x="3935675" y="0"/>
                  </a:lnTo>
                  <a:lnTo>
                    <a:pt x="3935675" y="5375065"/>
                  </a:lnTo>
                  <a:lnTo>
                    <a:pt x="0" y="537506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2" name="Заголовок 6">
              <a:extLst>
                <a:ext uri="{FF2B5EF4-FFF2-40B4-BE49-F238E27FC236}">
                  <a16:creationId xmlns:a16="http://schemas.microsoft.com/office/drawing/2014/main" xmlns="" id="{76010343-A93D-4449-894F-4F45D954F3D8}"/>
                </a:ext>
              </a:extLst>
            </p:cNvPr>
            <p:cNvSpPr txBox="1">
              <a:spLocks/>
            </p:cNvSpPr>
            <p:nvPr/>
          </p:nvSpPr>
          <p:spPr>
            <a:xfrm>
              <a:off x="5854125" y="249999"/>
              <a:ext cx="3228750" cy="5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ru-RU" sz="1400" b="1" dirty="0">
                  <a:solidFill>
                    <a:srgbClr val="064BA6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План работы по организации образовательной деятельности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376000" y="2798991"/>
            <a:ext cx="3915000" cy="495000"/>
            <a:chOff x="5511000" y="99000"/>
            <a:chExt cx="3915000" cy="810000"/>
          </a:xfrm>
        </p:grpSpPr>
        <p:sp>
          <p:nvSpPr>
            <p:cNvPr id="24" name="Полилиния: фигура 28">
              <a:extLst>
                <a:ext uri="{FF2B5EF4-FFF2-40B4-BE49-F238E27FC236}">
                  <a16:creationId xmlns:a16="http://schemas.microsoft.com/office/drawing/2014/main" xmlns="" id="{4E77AC98-E8A9-49BC-88ED-EE393F71442C}"/>
                </a:ext>
              </a:extLst>
            </p:cNvPr>
            <p:cNvSpPr/>
            <p:nvPr/>
          </p:nvSpPr>
          <p:spPr>
            <a:xfrm>
              <a:off x="5511000" y="99000"/>
              <a:ext cx="3915000" cy="810000"/>
            </a:xfrm>
            <a:custGeom>
              <a:avLst/>
              <a:gdLst>
                <a:gd name="connsiteX0" fmla="*/ 337152 w 3935675"/>
                <a:gd name="connsiteY0" fmla="*/ 342284 h 5375065"/>
                <a:gd name="connsiteX1" fmla="*/ 337152 w 3935675"/>
                <a:gd name="connsiteY1" fmla="*/ 5032779 h 5375065"/>
                <a:gd name="connsiteX2" fmla="*/ 3605151 w 3935675"/>
                <a:gd name="connsiteY2" fmla="*/ 5032779 h 5375065"/>
                <a:gd name="connsiteX3" fmla="*/ 3605151 w 3935675"/>
                <a:gd name="connsiteY3" fmla="*/ 342284 h 5375065"/>
                <a:gd name="connsiteX4" fmla="*/ 0 w 3935675"/>
                <a:gd name="connsiteY4" fmla="*/ 0 h 5375065"/>
                <a:gd name="connsiteX5" fmla="*/ 3935675 w 3935675"/>
                <a:gd name="connsiteY5" fmla="*/ 0 h 5375065"/>
                <a:gd name="connsiteX6" fmla="*/ 3935675 w 3935675"/>
                <a:gd name="connsiteY6" fmla="*/ 5375065 h 5375065"/>
                <a:gd name="connsiteX7" fmla="*/ 0 w 3935675"/>
                <a:gd name="connsiteY7" fmla="*/ 5375065 h 537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5675" h="5375065">
                  <a:moveTo>
                    <a:pt x="337152" y="342284"/>
                  </a:moveTo>
                  <a:lnTo>
                    <a:pt x="337152" y="5032779"/>
                  </a:lnTo>
                  <a:lnTo>
                    <a:pt x="3605151" y="5032779"/>
                  </a:lnTo>
                  <a:lnTo>
                    <a:pt x="3605151" y="342284"/>
                  </a:lnTo>
                  <a:close/>
                  <a:moveTo>
                    <a:pt x="0" y="0"/>
                  </a:moveTo>
                  <a:lnTo>
                    <a:pt x="3935675" y="0"/>
                  </a:lnTo>
                  <a:lnTo>
                    <a:pt x="3935675" y="5375065"/>
                  </a:lnTo>
                  <a:lnTo>
                    <a:pt x="0" y="537506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5" name="Заголовок 6">
              <a:extLst>
                <a:ext uri="{FF2B5EF4-FFF2-40B4-BE49-F238E27FC236}">
                  <a16:creationId xmlns:a16="http://schemas.microsoft.com/office/drawing/2014/main" xmlns="" id="{76010343-A93D-4449-894F-4F45D954F3D8}"/>
                </a:ext>
              </a:extLst>
            </p:cNvPr>
            <p:cNvSpPr txBox="1">
              <a:spLocks/>
            </p:cNvSpPr>
            <p:nvPr/>
          </p:nvSpPr>
          <p:spPr>
            <a:xfrm>
              <a:off x="5854125" y="144000"/>
              <a:ext cx="3228750" cy="5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ru-RU" sz="1400" b="1" dirty="0">
                  <a:solidFill>
                    <a:srgbClr val="064BA6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Планы работы по образовательным областям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142991" y="3473988"/>
            <a:ext cx="3915000" cy="495000"/>
            <a:chOff x="5511000" y="99000"/>
            <a:chExt cx="3915000" cy="810000"/>
          </a:xfrm>
        </p:grpSpPr>
        <p:sp>
          <p:nvSpPr>
            <p:cNvPr id="27" name="Полилиния: фигура 28">
              <a:extLst>
                <a:ext uri="{FF2B5EF4-FFF2-40B4-BE49-F238E27FC236}">
                  <a16:creationId xmlns:a16="http://schemas.microsoft.com/office/drawing/2014/main" xmlns="" id="{4E77AC98-E8A9-49BC-88ED-EE393F71442C}"/>
                </a:ext>
              </a:extLst>
            </p:cNvPr>
            <p:cNvSpPr/>
            <p:nvPr/>
          </p:nvSpPr>
          <p:spPr>
            <a:xfrm>
              <a:off x="5511000" y="99000"/>
              <a:ext cx="3915000" cy="810000"/>
            </a:xfrm>
            <a:custGeom>
              <a:avLst/>
              <a:gdLst>
                <a:gd name="connsiteX0" fmla="*/ 337152 w 3935675"/>
                <a:gd name="connsiteY0" fmla="*/ 342284 h 5375065"/>
                <a:gd name="connsiteX1" fmla="*/ 337152 w 3935675"/>
                <a:gd name="connsiteY1" fmla="*/ 5032779 h 5375065"/>
                <a:gd name="connsiteX2" fmla="*/ 3605151 w 3935675"/>
                <a:gd name="connsiteY2" fmla="*/ 5032779 h 5375065"/>
                <a:gd name="connsiteX3" fmla="*/ 3605151 w 3935675"/>
                <a:gd name="connsiteY3" fmla="*/ 342284 h 5375065"/>
                <a:gd name="connsiteX4" fmla="*/ 0 w 3935675"/>
                <a:gd name="connsiteY4" fmla="*/ 0 h 5375065"/>
                <a:gd name="connsiteX5" fmla="*/ 3935675 w 3935675"/>
                <a:gd name="connsiteY5" fmla="*/ 0 h 5375065"/>
                <a:gd name="connsiteX6" fmla="*/ 3935675 w 3935675"/>
                <a:gd name="connsiteY6" fmla="*/ 5375065 h 5375065"/>
                <a:gd name="connsiteX7" fmla="*/ 0 w 3935675"/>
                <a:gd name="connsiteY7" fmla="*/ 5375065 h 537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5675" h="5375065">
                  <a:moveTo>
                    <a:pt x="337152" y="342284"/>
                  </a:moveTo>
                  <a:lnTo>
                    <a:pt x="337152" y="5032779"/>
                  </a:lnTo>
                  <a:lnTo>
                    <a:pt x="3605151" y="5032779"/>
                  </a:lnTo>
                  <a:lnTo>
                    <a:pt x="3605151" y="342284"/>
                  </a:lnTo>
                  <a:close/>
                  <a:moveTo>
                    <a:pt x="0" y="0"/>
                  </a:moveTo>
                  <a:lnTo>
                    <a:pt x="3935675" y="0"/>
                  </a:lnTo>
                  <a:lnTo>
                    <a:pt x="3935675" y="5375065"/>
                  </a:lnTo>
                  <a:lnTo>
                    <a:pt x="0" y="537506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8" name="Заголовок 6">
              <a:extLst>
                <a:ext uri="{FF2B5EF4-FFF2-40B4-BE49-F238E27FC236}">
                  <a16:creationId xmlns:a16="http://schemas.microsoft.com/office/drawing/2014/main" xmlns="" id="{76010343-A93D-4449-894F-4F45D954F3D8}"/>
                </a:ext>
              </a:extLst>
            </p:cNvPr>
            <p:cNvSpPr txBox="1">
              <a:spLocks/>
            </p:cNvSpPr>
            <p:nvPr/>
          </p:nvSpPr>
          <p:spPr>
            <a:xfrm>
              <a:off x="5854125" y="144000"/>
              <a:ext cx="3228750" cy="5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ru-RU" sz="1400" b="1" dirty="0">
                  <a:solidFill>
                    <a:srgbClr val="064BA6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Индивидуальные планы работы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466000" y="4282560"/>
            <a:ext cx="3915000" cy="495000"/>
            <a:chOff x="5511000" y="99000"/>
            <a:chExt cx="3915000" cy="810000"/>
          </a:xfrm>
        </p:grpSpPr>
        <p:sp>
          <p:nvSpPr>
            <p:cNvPr id="30" name="Полилиния: фигура 28">
              <a:extLst>
                <a:ext uri="{FF2B5EF4-FFF2-40B4-BE49-F238E27FC236}">
                  <a16:creationId xmlns:a16="http://schemas.microsoft.com/office/drawing/2014/main" xmlns="" id="{4E77AC98-E8A9-49BC-88ED-EE393F71442C}"/>
                </a:ext>
              </a:extLst>
            </p:cNvPr>
            <p:cNvSpPr/>
            <p:nvPr/>
          </p:nvSpPr>
          <p:spPr>
            <a:xfrm>
              <a:off x="5511000" y="99000"/>
              <a:ext cx="3915000" cy="810000"/>
            </a:xfrm>
            <a:custGeom>
              <a:avLst/>
              <a:gdLst>
                <a:gd name="connsiteX0" fmla="*/ 337152 w 3935675"/>
                <a:gd name="connsiteY0" fmla="*/ 342284 h 5375065"/>
                <a:gd name="connsiteX1" fmla="*/ 337152 w 3935675"/>
                <a:gd name="connsiteY1" fmla="*/ 5032779 h 5375065"/>
                <a:gd name="connsiteX2" fmla="*/ 3605151 w 3935675"/>
                <a:gd name="connsiteY2" fmla="*/ 5032779 h 5375065"/>
                <a:gd name="connsiteX3" fmla="*/ 3605151 w 3935675"/>
                <a:gd name="connsiteY3" fmla="*/ 342284 h 5375065"/>
                <a:gd name="connsiteX4" fmla="*/ 0 w 3935675"/>
                <a:gd name="connsiteY4" fmla="*/ 0 h 5375065"/>
                <a:gd name="connsiteX5" fmla="*/ 3935675 w 3935675"/>
                <a:gd name="connsiteY5" fmla="*/ 0 h 5375065"/>
                <a:gd name="connsiteX6" fmla="*/ 3935675 w 3935675"/>
                <a:gd name="connsiteY6" fmla="*/ 5375065 h 5375065"/>
                <a:gd name="connsiteX7" fmla="*/ 0 w 3935675"/>
                <a:gd name="connsiteY7" fmla="*/ 5375065 h 537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5675" h="5375065">
                  <a:moveTo>
                    <a:pt x="337152" y="342284"/>
                  </a:moveTo>
                  <a:lnTo>
                    <a:pt x="337152" y="5032779"/>
                  </a:lnTo>
                  <a:lnTo>
                    <a:pt x="3605151" y="5032779"/>
                  </a:lnTo>
                  <a:lnTo>
                    <a:pt x="3605151" y="342284"/>
                  </a:lnTo>
                  <a:close/>
                  <a:moveTo>
                    <a:pt x="0" y="0"/>
                  </a:moveTo>
                  <a:lnTo>
                    <a:pt x="3935675" y="0"/>
                  </a:lnTo>
                  <a:lnTo>
                    <a:pt x="3935675" y="5375065"/>
                  </a:lnTo>
                  <a:lnTo>
                    <a:pt x="0" y="537506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1" name="Заголовок 6">
              <a:extLst>
                <a:ext uri="{FF2B5EF4-FFF2-40B4-BE49-F238E27FC236}">
                  <a16:creationId xmlns:a16="http://schemas.microsoft.com/office/drawing/2014/main" xmlns="" id="{76010343-A93D-4449-894F-4F45D954F3D8}"/>
                </a:ext>
              </a:extLst>
            </p:cNvPr>
            <p:cNvSpPr txBox="1">
              <a:spLocks/>
            </p:cNvSpPr>
            <p:nvPr/>
          </p:nvSpPr>
          <p:spPr>
            <a:xfrm>
              <a:off x="5854125" y="211500"/>
              <a:ext cx="3228750" cy="5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ru-RU" sz="1400" b="1" dirty="0">
                  <a:solidFill>
                    <a:srgbClr val="064BA6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План работы по организации работы с родителями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142991" y="5113979"/>
            <a:ext cx="3915000" cy="495000"/>
            <a:chOff x="5511000" y="99000"/>
            <a:chExt cx="3915000" cy="810000"/>
          </a:xfrm>
        </p:grpSpPr>
        <p:sp>
          <p:nvSpPr>
            <p:cNvPr id="33" name="Полилиния: фигура 28">
              <a:extLst>
                <a:ext uri="{FF2B5EF4-FFF2-40B4-BE49-F238E27FC236}">
                  <a16:creationId xmlns:a16="http://schemas.microsoft.com/office/drawing/2014/main" xmlns="" id="{4E77AC98-E8A9-49BC-88ED-EE393F71442C}"/>
                </a:ext>
              </a:extLst>
            </p:cNvPr>
            <p:cNvSpPr/>
            <p:nvPr/>
          </p:nvSpPr>
          <p:spPr>
            <a:xfrm>
              <a:off x="5511000" y="99000"/>
              <a:ext cx="3915000" cy="810000"/>
            </a:xfrm>
            <a:custGeom>
              <a:avLst/>
              <a:gdLst>
                <a:gd name="connsiteX0" fmla="*/ 337152 w 3935675"/>
                <a:gd name="connsiteY0" fmla="*/ 342284 h 5375065"/>
                <a:gd name="connsiteX1" fmla="*/ 337152 w 3935675"/>
                <a:gd name="connsiteY1" fmla="*/ 5032779 h 5375065"/>
                <a:gd name="connsiteX2" fmla="*/ 3605151 w 3935675"/>
                <a:gd name="connsiteY2" fmla="*/ 5032779 h 5375065"/>
                <a:gd name="connsiteX3" fmla="*/ 3605151 w 3935675"/>
                <a:gd name="connsiteY3" fmla="*/ 342284 h 5375065"/>
                <a:gd name="connsiteX4" fmla="*/ 0 w 3935675"/>
                <a:gd name="connsiteY4" fmla="*/ 0 h 5375065"/>
                <a:gd name="connsiteX5" fmla="*/ 3935675 w 3935675"/>
                <a:gd name="connsiteY5" fmla="*/ 0 h 5375065"/>
                <a:gd name="connsiteX6" fmla="*/ 3935675 w 3935675"/>
                <a:gd name="connsiteY6" fmla="*/ 5375065 h 5375065"/>
                <a:gd name="connsiteX7" fmla="*/ 0 w 3935675"/>
                <a:gd name="connsiteY7" fmla="*/ 5375065 h 537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5675" h="5375065">
                  <a:moveTo>
                    <a:pt x="337152" y="342284"/>
                  </a:moveTo>
                  <a:lnTo>
                    <a:pt x="337152" y="5032779"/>
                  </a:lnTo>
                  <a:lnTo>
                    <a:pt x="3605151" y="5032779"/>
                  </a:lnTo>
                  <a:lnTo>
                    <a:pt x="3605151" y="342284"/>
                  </a:lnTo>
                  <a:close/>
                  <a:moveTo>
                    <a:pt x="0" y="0"/>
                  </a:moveTo>
                  <a:lnTo>
                    <a:pt x="3935675" y="0"/>
                  </a:lnTo>
                  <a:lnTo>
                    <a:pt x="3935675" y="5375065"/>
                  </a:lnTo>
                  <a:lnTo>
                    <a:pt x="0" y="537506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4" name="Заголовок 6">
              <a:extLst>
                <a:ext uri="{FF2B5EF4-FFF2-40B4-BE49-F238E27FC236}">
                  <a16:creationId xmlns:a16="http://schemas.microsoft.com/office/drawing/2014/main" xmlns="" id="{76010343-A93D-4449-894F-4F45D954F3D8}"/>
                </a:ext>
              </a:extLst>
            </p:cNvPr>
            <p:cNvSpPr txBox="1">
              <a:spLocks/>
            </p:cNvSpPr>
            <p:nvPr/>
          </p:nvSpPr>
          <p:spPr>
            <a:xfrm>
              <a:off x="5854125" y="234000"/>
              <a:ext cx="3228750" cy="5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ru-RU" sz="1400" b="1" dirty="0">
                  <a:solidFill>
                    <a:srgbClr val="064BA6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Комплект методического материала для работы наставников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2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AC09E60-631E-46B5-A377-4422A4564ED3}"/>
              </a:ext>
            </a:extLst>
          </p:cNvPr>
          <p:cNvSpPr/>
          <p:nvPr/>
        </p:nvSpPr>
        <p:spPr>
          <a:xfrm>
            <a:off x="1011000" y="99000"/>
            <a:ext cx="6120000" cy="94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6000"/>
                  <a:lumOff val="4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95300" dist="152400" sx="108000" sy="108000" algn="ctr" rotWithShape="0">
              <a:prstClr val="black">
                <a:alpha val="40000"/>
              </a:prstClr>
            </a:outerShdw>
            <a:reflection blurRad="44450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Организация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рабочего времени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3AC09E60-631E-46B5-A377-4422A4564ED3}"/>
              </a:ext>
            </a:extLst>
          </p:cNvPr>
          <p:cNvSpPr/>
          <p:nvPr/>
        </p:nvSpPr>
        <p:spPr>
          <a:xfrm>
            <a:off x="1011000" y="1179000"/>
            <a:ext cx="6120000" cy="94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6000"/>
                  <a:lumOff val="4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95300" dist="152400" sx="108000" sy="108000" algn="ctr" rotWithShape="0">
              <a:prstClr val="black">
                <a:alpha val="40000"/>
              </a:prstClr>
            </a:outerShdw>
            <a:reflection blurRad="44450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Планирование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работы педагога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3AC09E60-631E-46B5-A377-4422A4564ED3}"/>
              </a:ext>
            </a:extLst>
          </p:cNvPr>
          <p:cNvSpPr/>
          <p:nvPr/>
        </p:nvSpPr>
        <p:spPr>
          <a:xfrm>
            <a:off x="1024305" y="2274407"/>
            <a:ext cx="6120000" cy="94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6000"/>
                  <a:lumOff val="4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95300" dist="152400" sx="108000" sy="108000" algn="ctr" rotWithShape="0">
              <a:prstClr val="black">
                <a:alpha val="40000"/>
              </a:prstClr>
            </a:outerShdw>
            <a:reflection blurRad="44450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Культура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общения педагога с детьми, родителями, коллегами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3AC09E60-631E-46B5-A377-4422A4564ED3}"/>
              </a:ext>
            </a:extLst>
          </p:cNvPr>
          <p:cNvSpPr/>
          <p:nvPr/>
        </p:nvSpPr>
        <p:spPr>
          <a:xfrm>
            <a:off x="1011000" y="3412684"/>
            <a:ext cx="6120000" cy="94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6000"/>
                  <a:lumOff val="4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95300" dist="152400" sx="108000" sy="108000" algn="ctr" rotWithShape="0">
              <a:prstClr val="black">
                <a:alpha val="40000"/>
              </a:prstClr>
            </a:outerShdw>
            <a:reflection blurRad="44450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Изучение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нормативных, правовых документов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3AC09E60-631E-46B5-A377-4422A4564ED3}"/>
              </a:ext>
            </a:extLst>
          </p:cNvPr>
          <p:cNvSpPr/>
          <p:nvPr/>
        </p:nvSpPr>
        <p:spPr>
          <a:xfrm>
            <a:off x="1028444" y="4540895"/>
            <a:ext cx="6120000" cy="94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6000"/>
                  <a:lumOff val="4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95300" dist="152400" sx="108000" sy="108000" algn="ctr" rotWithShape="0">
              <a:prstClr val="black">
                <a:alpha val="40000"/>
              </a:prstClr>
            </a:outerShdw>
            <a:reflection blurRad="44450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Основные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требования к ведению документации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3AC09E60-631E-46B5-A377-4422A4564ED3}"/>
              </a:ext>
            </a:extLst>
          </p:cNvPr>
          <p:cNvSpPr/>
          <p:nvPr/>
        </p:nvSpPr>
        <p:spPr>
          <a:xfrm>
            <a:off x="1031450" y="5695884"/>
            <a:ext cx="6120000" cy="94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6000"/>
                  <a:lumOff val="4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95300" dist="152400" sx="108000" sy="108000" algn="ctr" rotWithShape="0">
              <a:prstClr val="black">
                <a:alpha val="40000"/>
              </a:prstClr>
            </a:outerShdw>
            <a:reflection blurRad="44450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Современные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подходы к образовательному процессу</a:t>
            </a:r>
          </a:p>
        </p:txBody>
      </p:sp>
      <p:pic>
        <p:nvPicPr>
          <p:cNvPr id="79" name="Рисунок 78" descr="C:\Users\User\Desktop\ФОТО наставничество\P10306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1000" y="1044000"/>
            <a:ext cx="3825966" cy="4040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17B6A006-EAA2-4613-A9FB-FF2EC5280D18}"/>
              </a:ext>
            </a:extLst>
          </p:cNvPr>
          <p:cNvSpPr/>
          <p:nvPr/>
        </p:nvSpPr>
        <p:spPr>
          <a:xfrm rot="16200000">
            <a:off x="7896316" y="1068229"/>
            <a:ext cx="4146331" cy="3885237"/>
          </a:xfrm>
          <a:prstGeom prst="rect">
            <a:avLst/>
          </a:prstGeom>
          <a:gradFill flip="none" rotWithShape="1">
            <a:gsLst>
              <a:gs pos="150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rgbClr val="FFFFFF">
                  <a:alpha val="24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ФОТО\Наставничество фото\DSC074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00" y="549000"/>
            <a:ext cx="3500462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User\Desktop\ФОТО\Наставничество фото\DSC074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00" y="550833"/>
            <a:ext cx="3357586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User\Desktop\ФОТО\Наставничество фото\DSC0748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00" y="3654000"/>
            <a:ext cx="3645000" cy="26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5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ФОТО наставничество\DSC044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000" y="603259"/>
            <a:ext cx="3357586" cy="2222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User\Desktop\ФОТО\Наставничество фото\DSC074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00" y="369000"/>
            <a:ext cx="3357586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C:\Users\User\Desktop\ФОТО\Наставничество фото\DSC074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00" y="3969000"/>
            <a:ext cx="3357586" cy="238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C:\Users\User\Pictures\2012\02\2012_02_21\IMG_39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6000" y="3159000"/>
            <a:ext cx="3286235" cy="246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8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:\Фотографии из жизни детского сада\Веселые старты взрослые\никон 8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000" y="414000"/>
            <a:ext cx="4140000" cy="274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F:\Фотографии из жизни детского сада\Веселые старты взрослые\никон 8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1000" y="484033"/>
            <a:ext cx="4031058" cy="2604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F:\Фотографии из жизни детского сада\Веселые старты взрослые\никон 8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1000" y="3429000"/>
            <a:ext cx="4139494" cy="319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3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00" y="1179000"/>
            <a:ext cx="5739743" cy="382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00" y="189000"/>
            <a:ext cx="2250000" cy="3181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22" y="3519000"/>
            <a:ext cx="2260278" cy="31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7" r="24477"/>
          <a:stretch>
            <a:fillRect/>
          </a:stretch>
        </p:blipFill>
        <p:spPr/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7B6A006-EAA2-4613-A9FB-FF2EC5280D18}"/>
              </a:ext>
            </a:extLst>
          </p:cNvPr>
          <p:cNvSpPr/>
          <p:nvPr/>
        </p:nvSpPr>
        <p:spPr>
          <a:xfrm rot="16200000">
            <a:off x="-562243" y="1493837"/>
            <a:ext cx="6165486" cy="3870325"/>
          </a:xfrm>
          <a:prstGeom prst="rect">
            <a:avLst/>
          </a:prstGeom>
          <a:gradFill flip="none" rotWithShape="1">
            <a:gsLst>
              <a:gs pos="150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rgbClr val="FFFFFF">
                  <a:alpha val="24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\\Server\public\Кубакаева\Грамоты\hppsca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6000" y="21468"/>
            <a:ext cx="2927782" cy="4140000"/>
          </a:xfrm>
          <a:prstGeom prst="rect">
            <a:avLst/>
          </a:prstGeom>
          <a:noFill/>
        </p:spPr>
      </p:pic>
      <p:pic>
        <p:nvPicPr>
          <p:cNvPr id="8" name="Picture 4" descr="http://bmk.3dn.ru/FOTO/fot09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1000" y="3368022"/>
            <a:ext cx="2780326" cy="2926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027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0EC8759-32D3-4A52-9028-89AEB270D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5721" y="999000"/>
            <a:ext cx="6607891" cy="2831312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</a:rPr>
              <a:t>«Наставничество </a:t>
            </a:r>
            <a:r>
              <a:rPr lang="ru-RU" sz="4000" dirty="0">
                <a:solidFill>
                  <a:schemeClr val="accent1"/>
                </a:solidFill>
              </a:rPr>
              <a:t>является инвестицией в долгосрочное развитие организации, ее «здоровьем»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917A460-DA2F-4002-ACD1-31164CFEB37F}"/>
              </a:ext>
            </a:extLst>
          </p:cNvPr>
          <p:cNvSpPr/>
          <p:nvPr/>
        </p:nvSpPr>
        <p:spPr>
          <a:xfrm>
            <a:off x="9066000" y="3720257"/>
            <a:ext cx="2842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1"/>
                </a:solidFill>
                <a:latin typeface="Gabriola" panose="04040605051002020D02" pitchFamily="82" charset="0"/>
              </a:rPr>
              <a:t>Дэвид </a:t>
            </a:r>
            <a:r>
              <a:rPr lang="ru-RU" sz="3200" b="1" i="1" dirty="0" err="1">
                <a:solidFill>
                  <a:schemeClr val="accent1"/>
                </a:solidFill>
                <a:latin typeface="Gabriola" panose="04040605051002020D02" pitchFamily="82" charset="0"/>
              </a:rPr>
              <a:t>Майстер</a:t>
            </a:r>
            <a:endParaRPr lang="ru-RU" sz="3200" b="1" i="1" dirty="0">
              <a:solidFill>
                <a:schemeClr val="accent1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7" r="24477"/>
          <a:stretch>
            <a:fillRect/>
          </a:stretch>
        </p:blipFill>
        <p:spPr/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7B6A006-EAA2-4613-A9FB-FF2EC5280D18}"/>
              </a:ext>
            </a:extLst>
          </p:cNvPr>
          <p:cNvSpPr/>
          <p:nvPr/>
        </p:nvSpPr>
        <p:spPr>
          <a:xfrm rot="16200000">
            <a:off x="-562243" y="1493837"/>
            <a:ext cx="6165486" cy="3870325"/>
          </a:xfrm>
          <a:prstGeom prst="rect">
            <a:avLst/>
          </a:prstGeom>
          <a:gradFill flip="none" rotWithShape="1">
            <a:gsLst>
              <a:gs pos="150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rgbClr val="FFFFFF">
                  <a:alpha val="24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5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5258322" y="673279"/>
            <a:ext cx="6548962" cy="2925000"/>
            <a:chOff x="5241000" y="279000"/>
            <a:chExt cx="6548962" cy="29250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241000" y="279000"/>
              <a:ext cx="6548962" cy="2925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11EF90FD-6025-4534-AA46-BC1EEA34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44962" y="459000"/>
              <a:ext cx="266700" cy="2667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EA1C498-9000-4596-98BA-FBD13914EAB6}"/>
                </a:ext>
              </a:extLst>
            </p:cNvPr>
            <p:cNvSpPr txBox="1"/>
            <p:nvPr/>
          </p:nvSpPr>
          <p:spPr>
            <a:xfrm>
              <a:off x="6006887" y="454852"/>
              <a:ext cx="569307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технология 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интенсивного личностного 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развития </a:t>
              </a:r>
            </a:p>
            <a:p>
              <a:pPr algn="just"/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передача 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опыта и 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знаний </a:t>
              </a:r>
            </a:p>
            <a:p>
              <a:pPr algn="just"/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формирование  навыков </a:t>
              </a:r>
            </a:p>
            <a:p>
              <a:pPr algn="just"/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Формирование компетенций </a:t>
              </a:r>
            </a:p>
            <a:p>
              <a:pPr algn="just"/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Формирование </a:t>
              </a:r>
              <a:r>
                <a:rPr lang="ru-RU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метанавыков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и 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ценностей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11EF90FD-6025-4534-AA46-BC1EEA34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44962" y="1044000"/>
              <a:ext cx="266700" cy="26670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11EF90FD-6025-4534-AA46-BC1EEA34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59225" y="1629000"/>
              <a:ext cx="266700" cy="266700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11EF90FD-6025-4534-AA46-BC1EEA34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44962" y="2124000"/>
              <a:ext cx="266700" cy="26670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11EF90FD-6025-4534-AA46-BC1EEA34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59225" y="2634867"/>
              <a:ext cx="266700" cy="26670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258322" y="4239000"/>
            <a:ext cx="6548962" cy="1859231"/>
            <a:chOff x="5241000" y="3549769"/>
            <a:chExt cx="6548962" cy="1859231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241000" y="3549769"/>
              <a:ext cx="6548962" cy="18592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EA1C498-9000-4596-98BA-FBD13914EAB6}"/>
                </a:ext>
              </a:extLst>
            </p:cNvPr>
            <p:cNvSpPr txBox="1"/>
            <p:nvPr/>
          </p:nvSpPr>
          <p:spPr>
            <a:xfrm>
              <a:off x="6006887" y="3719607"/>
              <a:ext cx="56930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принцип 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доверия, диалога, конструктивного партнерства и взаимного 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обогащения</a:t>
              </a:r>
            </a:p>
            <a:p>
              <a:pPr algn="just"/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прямая передача 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личного и практического опыта от человека к человеку</a:t>
              </a:r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11EF90FD-6025-4534-AA46-BC1EEA34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44962" y="3883950"/>
              <a:ext cx="266700" cy="2667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11EF90FD-6025-4534-AA46-BC1EEA34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44962" y="4727582"/>
              <a:ext cx="266700" cy="266700"/>
            </a:xfrm>
            <a:prstGeom prst="rect">
              <a:avLst/>
            </a:prstGeom>
          </p:spPr>
        </p:pic>
      </p:grpSp>
      <p:sp>
        <p:nvSpPr>
          <p:cNvPr id="39" name="Прямоугольник 38"/>
          <p:cNvSpPr/>
          <p:nvPr/>
        </p:nvSpPr>
        <p:spPr>
          <a:xfrm>
            <a:off x="585338" y="585000"/>
            <a:ext cx="3870325" cy="56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Наставничество</a:t>
            </a:r>
            <a:r>
              <a:rPr lang="ru-RU" sz="2000" dirty="0">
                <a:solidFill>
                  <a:schemeClr val="accent1"/>
                </a:solidFill>
              </a:rPr>
              <a:t> — это универсальная технология передачи опыта, знаний, формирования навыков, компетенций, метакомпетенций и ценностей через неформальное взаимообогащающее общение, основанное на доверии и партнерстве.</a:t>
            </a:r>
          </a:p>
        </p:txBody>
      </p:sp>
    </p:spTree>
    <p:extLst>
      <p:ext uri="{BB962C8B-B14F-4D97-AF65-F5344CB8AC3E}">
        <p14:creationId xmlns:p14="http://schemas.microsoft.com/office/powerpoint/2010/main" val="21282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76000" y="152457"/>
            <a:ext cx="11070000" cy="651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EA1C498-9000-4596-98BA-FBD13914EAB6}"/>
              </a:ext>
            </a:extLst>
          </p:cNvPr>
          <p:cNvSpPr txBox="1"/>
          <p:nvPr/>
        </p:nvSpPr>
        <p:spPr>
          <a:xfrm>
            <a:off x="1776000" y="152457"/>
            <a:ext cx="1002841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Методические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рекомендации по внедрению методологии (целевой модели) наставничества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от 23.01.2020</a:t>
            </a:r>
          </a:p>
          <a:p>
            <a:pPr algn="just"/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Методические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рекомендации по разработке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внедрению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системы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наставничества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от 21.12.2021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Указ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Президента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РФ 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«О национальных целях развития Российской Федерации на период до 2030 года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Указ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Президента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РФ «О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национальных целях и стратегических задачах развития Российской Федерации на период до 2024 года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just"/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аспоряжение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Правительства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РФ «Об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утверждении основных принципов национальной системы профессионального роста педагогических работников Российской Федерации, включая национальную систему учительского роста» от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31.12. 2019</a:t>
            </a:r>
          </a:p>
          <a:p>
            <a:pPr algn="just"/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Распоряжение Мин.просвещения РФ «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» от 25.12.2019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Распоряжение Мин.просвещения РФ «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Об утверждении Концепции создания единой федеральной системы научно-методического сопровождения педагогических работников и управленческих кадров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» от 16.12.2020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Письмо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Общероссийского Профсоюза образования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Министерства образования и науки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РФ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«О мерах комплексной поддержки молодых педагогов» от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11.07.2016 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Приказ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Департамента образования и молодежной политики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ХМАО-Югры «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Об утверждении Концепции развития системы обеспечения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сопровождения профессионального развития педагогических и руководящих работников образовательных организаций Ханты-Мансийского автономного округа – Югры и регионального плана мероприятий («дорожная карта») от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09.02.2021 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Приказ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департамента образования администрации города Нижневартовска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 реализации системы (целевой модели) наставничества в сфере общего образования» от 30.03.2022 </a:t>
            </a:r>
          </a:p>
          <a:p>
            <a:pPr algn="just"/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3631" y="187576"/>
            <a:ext cx="266700" cy="2667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3631" y="610296"/>
            <a:ext cx="266700" cy="2667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3631" y="1031367"/>
            <a:ext cx="266700" cy="2667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3631" y="1479823"/>
            <a:ext cx="266700" cy="266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3631" y="2142507"/>
            <a:ext cx="266700" cy="2667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3631" y="2805191"/>
            <a:ext cx="266700" cy="2667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5755" y="3807712"/>
            <a:ext cx="266700" cy="2667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3631" y="4465616"/>
            <a:ext cx="266700" cy="2667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3631" y="4999730"/>
            <a:ext cx="266700" cy="2667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3631" y="6158627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435200" y="304731"/>
            <a:ext cx="7650000" cy="157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35200" y="2113402"/>
            <a:ext cx="7650000" cy="4600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8">
            <a:extLst>
              <a:ext uri="{FF2B5EF4-FFF2-40B4-BE49-F238E27FC236}">
                <a16:creationId xmlns:a16="http://schemas.microsoft.com/office/drawing/2014/main" xmlns="" id="{4E77AC98-E8A9-49BC-88ED-EE393F71442C}"/>
              </a:ext>
            </a:extLst>
          </p:cNvPr>
          <p:cNvSpPr/>
          <p:nvPr/>
        </p:nvSpPr>
        <p:spPr>
          <a:xfrm>
            <a:off x="9175200" y="292618"/>
            <a:ext cx="2610000" cy="1556843"/>
          </a:xfrm>
          <a:custGeom>
            <a:avLst/>
            <a:gdLst>
              <a:gd name="connsiteX0" fmla="*/ 337152 w 3935675"/>
              <a:gd name="connsiteY0" fmla="*/ 342284 h 5375065"/>
              <a:gd name="connsiteX1" fmla="*/ 337152 w 3935675"/>
              <a:gd name="connsiteY1" fmla="*/ 5032779 h 5375065"/>
              <a:gd name="connsiteX2" fmla="*/ 3605151 w 3935675"/>
              <a:gd name="connsiteY2" fmla="*/ 5032779 h 5375065"/>
              <a:gd name="connsiteX3" fmla="*/ 3605151 w 3935675"/>
              <a:gd name="connsiteY3" fmla="*/ 342284 h 5375065"/>
              <a:gd name="connsiteX4" fmla="*/ 0 w 3935675"/>
              <a:gd name="connsiteY4" fmla="*/ 0 h 5375065"/>
              <a:gd name="connsiteX5" fmla="*/ 3935675 w 3935675"/>
              <a:gd name="connsiteY5" fmla="*/ 0 h 5375065"/>
              <a:gd name="connsiteX6" fmla="*/ 3935675 w 3935675"/>
              <a:gd name="connsiteY6" fmla="*/ 5375065 h 5375065"/>
              <a:gd name="connsiteX7" fmla="*/ 0 w 3935675"/>
              <a:gd name="connsiteY7" fmla="*/ 5375065 h 53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5675" h="5375065">
                <a:moveTo>
                  <a:pt x="337152" y="342284"/>
                </a:moveTo>
                <a:lnTo>
                  <a:pt x="337152" y="5032779"/>
                </a:lnTo>
                <a:lnTo>
                  <a:pt x="3605151" y="5032779"/>
                </a:lnTo>
                <a:lnTo>
                  <a:pt x="3605151" y="342284"/>
                </a:lnTo>
                <a:close/>
                <a:moveTo>
                  <a:pt x="0" y="0"/>
                </a:moveTo>
                <a:lnTo>
                  <a:pt x="3935675" y="0"/>
                </a:lnTo>
                <a:lnTo>
                  <a:pt x="3935675" y="5375065"/>
                </a:lnTo>
                <a:lnTo>
                  <a:pt x="0" y="53750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EA1C498-9000-4596-98BA-FBD13914EAB6}"/>
              </a:ext>
            </a:extLst>
          </p:cNvPr>
          <p:cNvSpPr txBox="1"/>
          <p:nvPr/>
        </p:nvSpPr>
        <p:spPr>
          <a:xfrm>
            <a:off x="1620681" y="521029"/>
            <a:ext cx="7279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оказание помощи молодым и начинающим педагогам в их профессиональном становлении, а также формирование в нашем образовательном учреждении кадрового ядра</a:t>
            </a:r>
          </a:p>
        </p:txBody>
      </p:sp>
      <p:sp>
        <p:nvSpPr>
          <p:cNvPr id="25" name="Заголовок 6">
            <a:extLst>
              <a:ext uri="{FF2B5EF4-FFF2-40B4-BE49-F238E27FC236}">
                <a16:creationId xmlns:a16="http://schemas.microsoft.com/office/drawing/2014/main" xmlns="" id="{76010343-A93D-4449-894F-4F45D954F3D8}"/>
              </a:ext>
            </a:extLst>
          </p:cNvPr>
          <p:cNvSpPr txBox="1">
            <a:spLocks/>
          </p:cNvSpPr>
          <p:nvPr/>
        </p:nvSpPr>
        <p:spPr>
          <a:xfrm>
            <a:off x="9355200" y="459688"/>
            <a:ext cx="2430000" cy="122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solidFill>
                  <a:schemeClr val="accent1"/>
                </a:solidFill>
              </a:rPr>
              <a:t>Цель </a:t>
            </a:r>
            <a:endParaRPr lang="ru-RU" sz="7200" b="1" dirty="0">
              <a:solidFill>
                <a:schemeClr val="accent1"/>
              </a:solidFill>
            </a:endParaRPr>
          </a:p>
        </p:txBody>
      </p:sp>
      <p:sp>
        <p:nvSpPr>
          <p:cNvPr id="26" name="Полилиния: фигура 28">
            <a:extLst>
              <a:ext uri="{FF2B5EF4-FFF2-40B4-BE49-F238E27FC236}">
                <a16:creationId xmlns:a16="http://schemas.microsoft.com/office/drawing/2014/main" xmlns="" id="{4E77AC98-E8A9-49BC-88ED-EE393F71442C}"/>
              </a:ext>
            </a:extLst>
          </p:cNvPr>
          <p:cNvSpPr/>
          <p:nvPr/>
        </p:nvSpPr>
        <p:spPr>
          <a:xfrm>
            <a:off x="9286566" y="2113402"/>
            <a:ext cx="2567267" cy="4600598"/>
          </a:xfrm>
          <a:custGeom>
            <a:avLst/>
            <a:gdLst>
              <a:gd name="connsiteX0" fmla="*/ 337152 w 3935675"/>
              <a:gd name="connsiteY0" fmla="*/ 342284 h 5375065"/>
              <a:gd name="connsiteX1" fmla="*/ 337152 w 3935675"/>
              <a:gd name="connsiteY1" fmla="*/ 5032779 h 5375065"/>
              <a:gd name="connsiteX2" fmla="*/ 3605151 w 3935675"/>
              <a:gd name="connsiteY2" fmla="*/ 5032779 h 5375065"/>
              <a:gd name="connsiteX3" fmla="*/ 3605151 w 3935675"/>
              <a:gd name="connsiteY3" fmla="*/ 342284 h 5375065"/>
              <a:gd name="connsiteX4" fmla="*/ 0 w 3935675"/>
              <a:gd name="connsiteY4" fmla="*/ 0 h 5375065"/>
              <a:gd name="connsiteX5" fmla="*/ 3935675 w 3935675"/>
              <a:gd name="connsiteY5" fmla="*/ 0 h 5375065"/>
              <a:gd name="connsiteX6" fmla="*/ 3935675 w 3935675"/>
              <a:gd name="connsiteY6" fmla="*/ 5375065 h 5375065"/>
              <a:gd name="connsiteX7" fmla="*/ 0 w 3935675"/>
              <a:gd name="connsiteY7" fmla="*/ 5375065 h 53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5675" h="5375065">
                <a:moveTo>
                  <a:pt x="337152" y="342284"/>
                </a:moveTo>
                <a:lnTo>
                  <a:pt x="337152" y="5032779"/>
                </a:lnTo>
                <a:lnTo>
                  <a:pt x="3605151" y="5032779"/>
                </a:lnTo>
                <a:lnTo>
                  <a:pt x="3605151" y="342284"/>
                </a:lnTo>
                <a:close/>
                <a:moveTo>
                  <a:pt x="0" y="0"/>
                </a:moveTo>
                <a:lnTo>
                  <a:pt x="3935675" y="0"/>
                </a:lnTo>
                <a:lnTo>
                  <a:pt x="3935675" y="5375065"/>
                </a:lnTo>
                <a:lnTo>
                  <a:pt x="0" y="53750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Заголовок 6">
            <a:extLst>
              <a:ext uri="{FF2B5EF4-FFF2-40B4-BE49-F238E27FC236}">
                <a16:creationId xmlns:a16="http://schemas.microsoft.com/office/drawing/2014/main" xmlns="" id="{76010343-A93D-4449-894F-4F45D954F3D8}"/>
              </a:ext>
            </a:extLst>
          </p:cNvPr>
          <p:cNvSpPr txBox="1">
            <a:spLocks/>
          </p:cNvSpPr>
          <p:nvPr/>
        </p:nvSpPr>
        <p:spPr>
          <a:xfrm rot="16200000">
            <a:off x="8860201" y="3672648"/>
            <a:ext cx="3239998" cy="122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solidFill>
                  <a:schemeClr val="accent1"/>
                </a:solidFill>
              </a:rPr>
              <a:t>Задачи  </a:t>
            </a:r>
            <a:endParaRPr lang="ru-RU" sz="72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EA1C498-9000-4596-98BA-FBD13914EAB6}"/>
              </a:ext>
            </a:extLst>
          </p:cNvPr>
          <p:cNvSpPr txBox="1"/>
          <p:nvPr/>
        </p:nvSpPr>
        <p:spPr>
          <a:xfrm>
            <a:off x="2136000" y="2214000"/>
            <a:ext cx="684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привитие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молодым и начинающим специалистам интереса к педагогической деятельности и закрепление педагогов в дошкольной организации;</a:t>
            </a:r>
          </a:p>
          <a:p>
            <a:pPr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ускорение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процесса профессионального становления педагога и развитие способности самостоятельно и качественно выполнять возложенные на него обязанности по занимаемой должности;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адаптация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 корпоративной культуре, усвоение лучших традиций коллектива, правил поведения в образовательном учреждении, сознательное и творческое отношение к выполнению своих должностных обязанностей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30787" y="2530649"/>
            <a:ext cx="266700" cy="2667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68617" y="3879000"/>
            <a:ext cx="266700" cy="2667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68617" y="5454000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8">
            <a:extLst>
              <a:ext uri="{FF2B5EF4-FFF2-40B4-BE49-F238E27FC236}">
                <a16:creationId xmlns:a16="http://schemas.microsoft.com/office/drawing/2014/main" xmlns="" id="{4E77AC98-E8A9-49BC-88ED-EE393F71442C}"/>
              </a:ext>
            </a:extLst>
          </p:cNvPr>
          <p:cNvSpPr/>
          <p:nvPr/>
        </p:nvSpPr>
        <p:spPr>
          <a:xfrm rot="16200000">
            <a:off x="8570794" y="2332584"/>
            <a:ext cx="4191950" cy="1556843"/>
          </a:xfrm>
          <a:custGeom>
            <a:avLst/>
            <a:gdLst>
              <a:gd name="connsiteX0" fmla="*/ 337152 w 3935675"/>
              <a:gd name="connsiteY0" fmla="*/ 342284 h 5375065"/>
              <a:gd name="connsiteX1" fmla="*/ 337152 w 3935675"/>
              <a:gd name="connsiteY1" fmla="*/ 5032779 h 5375065"/>
              <a:gd name="connsiteX2" fmla="*/ 3605151 w 3935675"/>
              <a:gd name="connsiteY2" fmla="*/ 5032779 h 5375065"/>
              <a:gd name="connsiteX3" fmla="*/ 3605151 w 3935675"/>
              <a:gd name="connsiteY3" fmla="*/ 342284 h 5375065"/>
              <a:gd name="connsiteX4" fmla="*/ 0 w 3935675"/>
              <a:gd name="connsiteY4" fmla="*/ 0 h 5375065"/>
              <a:gd name="connsiteX5" fmla="*/ 3935675 w 3935675"/>
              <a:gd name="connsiteY5" fmla="*/ 0 h 5375065"/>
              <a:gd name="connsiteX6" fmla="*/ 3935675 w 3935675"/>
              <a:gd name="connsiteY6" fmla="*/ 5375065 h 5375065"/>
              <a:gd name="connsiteX7" fmla="*/ 0 w 3935675"/>
              <a:gd name="connsiteY7" fmla="*/ 5375065 h 53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5675" h="5375065">
                <a:moveTo>
                  <a:pt x="337152" y="342284"/>
                </a:moveTo>
                <a:lnTo>
                  <a:pt x="337152" y="5032779"/>
                </a:lnTo>
                <a:lnTo>
                  <a:pt x="3605151" y="5032779"/>
                </a:lnTo>
                <a:lnTo>
                  <a:pt x="3605151" y="342284"/>
                </a:lnTo>
                <a:close/>
                <a:moveTo>
                  <a:pt x="0" y="0"/>
                </a:moveTo>
                <a:lnTo>
                  <a:pt x="3935675" y="0"/>
                </a:lnTo>
                <a:lnTo>
                  <a:pt x="3935675" y="5375065"/>
                </a:lnTo>
                <a:lnTo>
                  <a:pt x="0" y="53750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Заголовок 6">
            <a:extLst>
              <a:ext uri="{FF2B5EF4-FFF2-40B4-BE49-F238E27FC236}">
                <a16:creationId xmlns:a16="http://schemas.microsoft.com/office/drawing/2014/main" xmlns="" id="{76010343-A93D-4449-894F-4F45D954F3D8}"/>
              </a:ext>
            </a:extLst>
          </p:cNvPr>
          <p:cNvSpPr txBox="1">
            <a:spLocks/>
          </p:cNvSpPr>
          <p:nvPr/>
        </p:nvSpPr>
        <p:spPr>
          <a:xfrm rot="16200000">
            <a:off x="9004286" y="2455133"/>
            <a:ext cx="3324967" cy="122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solidFill>
                  <a:schemeClr val="accent1"/>
                </a:solidFill>
              </a:rPr>
              <a:t>Принципы  </a:t>
            </a:r>
            <a:endParaRPr lang="ru-RU" sz="7200" b="1" dirty="0">
              <a:solidFill>
                <a:schemeClr val="accent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506000" y="1044000"/>
            <a:ext cx="7650000" cy="4191950"/>
            <a:chOff x="1512639" y="497050"/>
            <a:chExt cx="7650000" cy="419195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512639" y="497050"/>
              <a:ext cx="7650000" cy="41919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EA1C498-9000-4596-98BA-FBD13914EAB6}"/>
                </a:ext>
              </a:extLst>
            </p:cNvPr>
            <p:cNvSpPr txBox="1"/>
            <p:nvPr/>
          </p:nvSpPr>
          <p:spPr>
            <a:xfrm>
              <a:off x="2244987" y="694017"/>
              <a:ext cx="68400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добровольность 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</a:rPr>
                <a:t>и целеустремленность работы </a:t>
              </a:r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наставника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20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контакт 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</a:rPr>
                <a:t>наставника и </a:t>
              </a:r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подшефного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20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личный 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</a:rPr>
                <a:t>пример </a:t>
              </a:r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наставника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20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доброжелательность 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</a:rPr>
                <a:t>и взаимное </a:t>
              </a:r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уважение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20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уважительное 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</a:rPr>
                <a:t>отношение к мнению </a:t>
              </a:r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подшефного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20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направленность 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</a:rPr>
                <a:t>плановой деятельности наставника на воспитание и профессиональное становление </a:t>
              </a:r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подшефного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11EF90FD-6025-4534-AA46-BC1EEA34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758089" y="774000"/>
              <a:ext cx="266700" cy="2667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11EF90FD-6025-4534-AA46-BC1EEA34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758089" y="1284924"/>
              <a:ext cx="266700" cy="26670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11EF90FD-6025-4534-AA46-BC1EEA34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758089" y="1944000"/>
              <a:ext cx="266700" cy="2667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11EF90FD-6025-4534-AA46-BC1EEA34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758089" y="2564056"/>
              <a:ext cx="266700" cy="2667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11EF90FD-6025-4534-AA46-BC1EEA34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745463" y="3131290"/>
              <a:ext cx="266700" cy="2667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11EF90FD-6025-4534-AA46-BC1EEA34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728525" y="3874143"/>
              <a:ext cx="2667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88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8">
            <a:extLst>
              <a:ext uri="{FF2B5EF4-FFF2-40B4-BE49-F238E27FC236}">
                <a16:creationId xmlns:a16="http://schemas.microsoft.com/office/drawing/2014/main" xmlns="" id="{4E77AC98-E8A9-49BC-88ED-EE393F71442C}"/>
              </a:ext>
            </a:extLst>
          </p:cNvPr>
          <p:cNvSpPr/>
          <p:nvPr/>
        </p:nvSpPr>
        <p:spPr>
          <a:xfrm>
            <a:off x="2631000" y="189000"/>
            <a:ext cx="5850000" cy="1556843"/>
          </a:xfrm>
          <a:custGeom>
            <a:avLst/>
            <a:gdLst>
              <a:gd name="connsiteX0" fmla="*/ 337152 w 3935675"/>
              <a:gd name="connsiteY0" fmla="*/ 342284 h 5375065"/>
              <a:gd name="connsiteX1" fmla="*/ 337152 w 3935675"/>
              <a:gd name="connsiteY1" fmla="*/ 5032779 h 5375065"/>
              <a:gd name="connsiteX2" fmla="*/ 3605151 w 3935675"/>
              <a:gd name="connsiteY2" fmla="*/ 5032779 h 5375065"/>
              <a:gd name="connsiteX3" fmla="*/ 3605151 w 3935675"/>
              <a:gd name="connsiteY3" fmla="*/ 342284 h 5375065"/>
              <a:gd name="connsiteX4" fmla="*/ 0 w 3935675"/>
              <a:gd name="connsiteY4" fmla="*/ 0 h 5375065"/>
              <a:gd name="connsiteX5" fmla="*/ 3935675 w 3935675"/>
              <a:gd name="connsiteY5" fmla="*/ 0 h 5375065"/>
              <a:gd name="connsiteX6" fmla="*/ 3935675 w 3935675"/>
              <a:gd name="connsiteY6" fmla="*/ 5375065 h 5375065"/>
              <a:gd name="connsiteX7" fmla="*/ 0 w 3935675"/>
              <a:gd name="connsiteY7" fmla="*/ 5375065 h 53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5675" h="5375065">
                <a:moveTo>
                  <a:pt x="337152" y="342284"/>
                </a:moveTo>
                <a:lnTo>
                  <a:pt x="337152" y="5032779"/>
                </a:lnTo>
                <a:lnTo>
                  <a:pt x="3605151" y="5032779"/>
                </a:lnTo>
                <a:lnTo>
                  <a:pt x="3605151" y="342284"/>
                </a:lnTo>
                <a:close/>
                <a:moveTo>
                  <a:pt x="0" y="0"/>
                </a:moveTo>
                <a:lnTo>
                  <a:pt x="3935675" y="0"/>
                </a:lnTo>
                <a:lnTo>
                  <a:pt x="3935675" y="5375065"/>
                </a:lnTo>
                <a:lnTo>
                  <a:pt x="0" y="53750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Заголовок 6">
            <a:extLst>
              <a:ext uri="{FF2B5EF4-FFF2-40B4-BE49-F238E27FC236}">
                <a16:creationId xmlns:a16="http://schemas.microsoft.com/office/drawing/2014/main" xmlns="" id="{76010343-A93D-4449-894F-4F45D954F3D8}"/>
              </a:ext>
            </a:extLst>
          </p:cNvPr>
          <p:cNvSpPr txBox="1">
            <a:spLocks/>
          </p:cNvSpPr>
          <p:nvPr/>
        </p:nvSpPr>
        <p:spPr>
          <a:xfrm>
            <a:off x="3342745" y="356070"/>
            <a:ext cx="5138255" cy="122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solidFill>
                  <a:schemeClr val="accent1"/>
                </a:solidFill>
              </a:rPr>
              <a:t>Две </a:t>
            </a:r>
            <a:r>
              <a:rPr lang="ru-RU" sz="7200" b="1" dirty="0">
                <a:solidFill>
                  <a:schemeClr val="accent1"/>
                </a:solidFill>
              </a:rPr>
              <a:t>категории педагогов, которым наставник может оказать помощь во вхождении в профессию: 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901000" y="2664000"/>
            <a:ext cx="3690000" cy="2970000"/>
            <a:chOff x="2901000" y="2664000"/>
            <a:chExt cx="3690000" cy="2970000"/>
          </a:xfrm>
        </p:grpSpPr>
        <p:sp>
          <p:nvSpPr>
            <p:cNvPr id="18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4F138474-4DAF-4DC0-8517-ABE51D09C07E}"/>
                </a:ext>
              </a:extLst>
            </p:cNvPr>
            <p:cNvSpPr/>
            <p:nvPr/>
          </p:nvSpPr>
          <p:spPr>
            <a:xfrm>
              <a:off x="2901000" y="2664000"/>
              <a:ext cx="3690000" cy="29700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7DF7EE4D-0970-4281-AF30-B7487E34F385}"/>
                </a:ext>
              </a:extLst>
            </p:cNvPr>
            <p:cNvSpPr/>
            <p:nvPr/>
          </p:nvSpPr>
          <p:spPr>
            <a:xfrm>
              <a:off x="3666000" y="3831763"/>
              <a:ext cx="237603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Молодые специалисты – выпускники ВУЗов и колледжей 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13243F13-1DEE-4C49-BBA0-79D80CF7C15F}"/>
                </a:ext>
              </a:extLst>
            </p:cNvPr>
            <p:cNvSpPr/>
            <p:nvPr/>
          </p:nvSpPr>
          <p:spPr>
            <a:xfrm>
              <a:off x="4138500" y="2793771"/>
              <a:ext cx="1215000" cy="7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 педагога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58411" y="2664000"/>
            <a:ext cx="3690000" cy="2970000"/>
            <a:chOff x="2901000" y="2664000"/>
            <a:chExt cx="3690000" cy="2970000"/>
          </a:xfrm>
        </p:grpSpPr>
        <p:sp>
          <p:nvSpPr>
            <p:cNvPr id="26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4F138474-4DAF-4DC0-8517-ABE51D09C07E}"/>
                </a:ext>
              </a:extLst>
            </p:cNvPr>
            <p:cNvSpPr/>
            <p:nvPr/>
          </p:nvSpPr>
          <p:spPr>
            <a:xfrm>
              <a:off x="2901000" y="2664000"/>
              <a:ext cx="3690000" cy="29700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7DF7EE4D-0970-4281-AF30-B7487E34F385}"/>
                </a:ext>
              </a:extLst>
            </p:cNvPr>
            <p:cNvSpPr/>
            <p:nvPr/>
          </p:nvSpPr>
          <p:spPr>
            <a:xfrm>
              <a:off x="2998589" y="3831763"/>
              <a:ext cx="359241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Начинающие педагоги – специалисты с педагогическим образованием, без опыта работы (по профилю) или без специального образования 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0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13243F13-1DEE-4C49-BBA0-79D80CF7C15F}"/>
                </a:ext>
              </a:extLst>
            </p:cNvPr>
            <p:cNvSpPr/>
            <p:nvPr/>
          </p:nvSpPr>
          <p:spPr>
            <a:xfrm>
              <a:off x="4138500" y="2793771"/>
              <a:ext cx="1215000" cy="7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4 педагога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912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431000" y="1396727"/>
            <a:ext cx="7650000" cy="4275000"/>
            <a:chOff x="1512639" y="-222950"/>
            <a:chExt cx="7650000" cy="5535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512639" y="-222950"/>
              <a:ext cx="7650000" cy="5535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EA1C498-9000-4596-98BA-FBD13914EAB6}"/>
                </a:ext>
              </a:extLst>
            </p:cNvPr>
            <p:cNvSpPr txBox="1"/>
            <p:nvPr/>
          </p:nvSpPr>
          <p:spPr>
            <a:xfrm>
              <a:off x="2024789" y="-98212"/>
              <a:ext cx="6840000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Приказ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о внедрении целевой модели наставничества</a:t>
              </a: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Приказ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о назначении куратора и наставников внедрения целевой модели наставничества </a:t>
              </a: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Приказ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об утверждении Положения о наставничестве, реализации целевой модели наставничества </a:t>
              </a: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Приказ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о формировании наставнических пар </a:t>
              </a: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Диагностический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инструментарий (анкеты)</a:t>
              </a: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Индивидуальный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план работы наставника с молодым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педагогом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Заключение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по итогам адаптации к педагогической деятельности молодого педагога, и т.д.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8" y="864000"/>
            <a:ext cx="3704817" cy="511414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B6A006-EAA2-4613-A9FB-FF2EC5280D18}"/>
              </a:ext>
            </a:extLst>
          </p:cNvPr>
          <p:cNvSpPr/>
          <p:nvPr/>
        </p:nvSpPr>
        <p:spPr>
          <a:xfrm rot="16200000">
            <a:off x="-353347" y="1491647"/>
            <a:ext cx="5258901" cy="3714092"/>
          </a:xfrm>
          <a:prstGeom prst="rect">
            <a:avLst/>
          </a:prstGeom>
          <a:gradFill flip="none" rotWithShape="1">
            <a:gsLst>
              <a:gs pos="150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rgbClr val="FFFFFF">
                  <a:alpha val="24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53725" y="1584000"/>
            <a:ext cx="266700" cy="266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53725" y="2037973"/>
            <a:ext cx="266700" cy="2667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53725" y="2739149"/>
            <a:ext cx="266700" cy="2667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53725" y="3440325"/>
            <a:ext cx="266700" cy="2667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57666" y="4008151"/>
            <a:ext cx="266700" cy="2667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53725" y="4473767"/>
            <a:ext cx="266700" cy="2667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1EF90FD-6025-4534-AA46-BC1EEA34A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53725" y="4939397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251000" y="189000"/>
            <a:ext cx="7650000" cy="5985000"/>
            <a:chOff x="1332639" y="-1786638"/>
            <a:chExt cx="7650000" cy="774899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332639" y="-1786638"/>
              <a:ext cx="7650000" cy="77489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EA1C498-9000-4596-98BA-FBD13914EAB6}"/>
                </a:ext>
              </a:extLst>
            </p:cNvPr>
            <p:cNvSpPr txBox="1"/>
            <p:nvPr/>
          </p:nvSpPr>
          <p:spPr>
            <a:xfrm>
              <a:off x="1594666" y="-1670112"/>
              <a:ext cx="6840000" cy="7531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Высокий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уровень лояльности к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организации</a:t>
              </a: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Понимание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всех внутренних систем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работы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Большой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профессиональный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опыт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Желание 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быть наставником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(!)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Содержательный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интерес к деятельности, которую осваивает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наставляемый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Готовность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инвестировать свое время в развитие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коллег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Умение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давать обратную связь и конструктивную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критику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Способность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обучаться самому и стремление к личностному, профессиональному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росту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Умение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находить общий язык с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коллегами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Проявление лидерства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Бесконфликтность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, терпение, такт и толерантность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8" y="864000"/>
            <a:ext cx="3704817" cy="511414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B6A006-EAA2-4613-A9FB-FF2EC5280D18}"/>
              </a:ext>
            </a:extLst>
          </p:cNvPr>
          <p:cNvSpPr/>
          <p:nvPr/>
        </p:nvSpPr>
        <p:spPr>
          <a:xfrm rot="16200000">
            <a:off x="-353347" y="1491647"/>
            <a:ext cx="5258901" cy="3714092"/>
          </a:xfrm>
          <a:prstGeom prst="rect">
            <a:avLst/>
          </a:prstGeom>
          <a:gradFill flip="none" rotWithShape="1">
            <a:gsLst>
              <a:gs pos="150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rgbClr val="FFFFFF">
                  <a:alpha val="24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6" r="20024"/>
          <a:stretch/>
        </p:blipFill>
        <p:spPr>
          <a:xfrm>
            <a:off x="1191000" y="594000"/>
            <a:ext cx="3885236" cy="5805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7B6A006-EAA2-4613-A9FB-FF2EC5280D18}"/>
              </a:ext>
            </a:extLst>
          </p:cNvPr>
          <p:cNvSpPr/>
          <p:nvPr/>
        </p:nvSpPr>
        <p:spPr>
          <a:xfrm rot="16200000">
            <a:off x="237369" y="1560131"/>
            <a:ext cx="5792499" cy="3885237"/>
          </a:xfrm>
          <a:prstGeom prst="rect">
            <a:avLst/>
          </a:prstGeom>
          <a:gradFill flip="none" rotWithShape="1">
            <a:gsLst>
              <a:gs pos="150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rgbClr val="FFFFFF">
                  <a:alpha val="24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28">
            <a:extLst>
              <a:ext uri="{FF2B5EF4-FFF2-40B4-BE49-F238E27FC236}">
                <a16:creationId xmlns:a16="http://schemas.microsoft.com/office/drawing/2014/main" xmlns="" id="{4E77AC98-E8A9-49BC-88ED-EE393F71442C}"/>
              </a:ext>
            </a:extLst>
          </p:cNvPr>
          <p:cNvSpPr/>
          <p:nvPr/>
        </p:nvSpPr>
        <p:spPr>
          <a:xfrm>
            <a:off x="5646000" y="1269000"/>
            <a:ext cx="5895000" cy="3015000"/>
          </a:xfrm>
          <a:custGeom>
            <a:avLst/>
            <a:gdLst>
              <a:gd name="connsiteX0" fmla="*/ 337152 w 3935675"/>
              <a:gd name="connsiteY0" fmla="*/ 342284 h 5375065"/>
              <a:gd name="connsiteX1" fmla="*/ 337152 w 3935675"/>
              <a:gd name="connsiteY1" fmla="*/ 5032779 h 5375065"/>
              <a:gd name="connsiteX2" fmla="*/ 3605151 w 3935675"/>
              <a:gd name="connsiteY2" fmla="*/ 5032779 h 5375065"/>
              <a:gd name="connsiteX3" fmla="*/ 3605151 w 3935675"/>
              <a:gd name="connsiteY3" fmla="*/ 342284 h 5375065"/>
              <a:gd name="connsiteX4" fmla="*/ 0 w 3935675"/>
              <a:gd name="connsiteY4" fmla="*/ 0 h 5375065"/>
              <a:gd name="connsiteX5" fmla="*/ 3935675 w 3935675"/>
              <a:gd name="connsiteY5" fmla="*/ 0 h 5375065"/>
              <a:gd name="connsiteX6" fmla="*/ 3935675 w 3935675"/>
              <a:gd name="connsiteY6" fmla="*/ 5375065 h 5375065"/>
              <a:gd name="connsiteX7" fmla="*/ 0 w 3935675"/>
              <a:gd name="connsiteY7" fmla="*/ 5375065 h 53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5675" h="5375065">
                <a:moveTo>
                  <a:pt x="337152" y="342284"/>
                </a:moveTo>
                <a:lnTo>
                  <a:pt x="337152" y="5032779"/>
                </a:lnTo>
                <a:lnTo>
                  <a:pt x="3605151" y="5032779"/>
                </a:lnTo>
                <a:lnTo>
                  <a:pt x="3605151" y="342284"/>
                </a:lnTo>
                <a:close/>
                <a:moveTo>
                  <a:pt x="0" y="0"/>
                </a:moveTo>
                <a:lnTo>
                  <a:pt x="3935675" y="0"/>
                </a:lnTo>
                <a:lnTo>
                  <a:pt x="3935675" y="5375065"/>
                </a:lnTo>
                <a:lnTo>
                  <a:pt x="0" y="53750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Заголовок 6">
            <a:extLst>
              <a:ext uri="{FF2B5EF4-FFF2-40B4-BE49-F238E27FC236}">
                <a16:creationId xmlns:a16="http://schemas.microsoft.com/office/drawing/2014/main" xmlns="" id="{76010343-A93D-4449-894F-4F45D954F3D8}"/>
              </a:ext>
            </a:extLst>
          </p:cNvPr>
          <p:cNvSpPr txBox="1">
            <a:spLocks/>
          </p:cNvSpPr>
          <p:nvPr/>
        </p:nvSpPr>
        <p:spPr>
          <a:xfrm>
            <a:off x="6186000" y="1674000"/>
            <a:ext cx="4950000" cy="23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1"/>
                </a:solidFill>
              </a:rPr>
              <a:t>Программа наставничества по работе с</a:t>
            </a:r>
          </a:p>
          <a:p>
            <a:pPr algn="ctr"/>
            <a:r>
              <a:rPr lang="ru-RU" sz="7200" b="1" dirty="0">
                <a:solidFill>
                  <a:schemeClr val="accent1"/>
                </a:solidFill>
              </a:rPr>
              <a:t>молодыми педагогами в МАДОУ </a:t>
            </a:r>
            <a:endParaRPr lang="ru-RU" sz="72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7200" b="1" dirty="0" err="1" smtClean="0">
                <a:solidFill>
                  <a:schemeClr val="accent1"/>
                </a:solidFill>
              </a:rPr>
              <a:t>г.Нижневартовска</a:t>
            </a:r>
            <a:r>
              <a:rPr lang="ru-RU" sz="7200" b="1" dirty="0" smtClean="0">
                <a:solidFill>
                  <a:schemeClr val="accent1"/>
                </a:solidFill>
              </a:rPr>
              <a:t> </a:t>
            </a:r>
            <a:r>
              <a:rPr lang="ru-RU" sz="7200" b="1" dirty="0">
                <a:solidFill>
                  <a:schemeClr val="accent1"/>
                </a:solidFill>
              </a:rPr>
              <a:t>ДС №25 «Семицветик»</a:t>
            </a:r>
          </a:p>
          <a:p>
            <a:pPr algn="ctr"/>
            <a:r>
              <a:rPr lang="ru-RU" sz="7200" b="1" dirty="0">
                <a:solidFill>
                  <a:schemeClr val="accent1"/>
                </a:solidFill>
              </a:rPr>
              <a:t>«Шаг за шагом»</a:t>
            </a:r>
          </a:p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 </a:t>
            </a:r>
            <a:endParaRPr lang="ru-RU" sz="7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753</Words>
  <Application>Microsoft Office PowerPoint</Application>
  <PresentationFormat>Широкоэкранный</PresentationFormat>
  <Paragraphs>130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Arabic Typesetting</vt:lpstr>
      <vt:lpstr>Arial</vt:lpstr>
      <vt:lpstr>Calibri</vt:lpstr>
      <vt:lpstr>Calibri Light</vt:lpstr>
      <vt:lpstr>Cambria Math</vt:lpstr>
      <vt:lpstr>Gabriola</vt:lpstr>
      <vt:lpstr>Тема Office</vt:lpstr>
      <vt:lpstr>Наставничество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METOD2</cp:lastModifiedBy>
  <cp:revision>62</cp:revision>
  <dcterms:created xsi:type="dcterms:W3CDTF">2020-05-24T16:51:32Z</dcterms:created>
  <dcterms:modified xsi:type="dcterms:W3CDTF">2022-10-18T12:22:02Z</dcterms:modified>
</cp:coreProperties>
</file>